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handoutMasterIdLst>
    <p:handoutMasterId r:id="rId22"/>
  </p:handoutMasterIdLst>
  <p:sldIdLst>
    <p:sldId id="256" r:id="rId2"/>
    <p:sldId id="257" r:id="rId3"/>
    <p:sldId id="258" r:id="rId4"/>
    <p:sldId id="273" r:id="rId5"/>
    <p:sldId id="274" r:id="rId6"/>
    <p:sldId id="270" r:id="rId7"/>
    <p:sldId id="260" r:id="rId8"/>
    <p:sldId id="259" r:id="rId9"/>
    <p:sldId id="272" r:id="rId10"/>
    <p:sldId id="261" r:id="rId11"/>
    <p:sldId id="262" r:id="rId12"/>
    <p:sldId id="263" r:id="rId13"/>
    <p:sldId id="264" r:id="rId14"/>
    <p:sldId id="267" r:id="rId15"/>
    <p:sldId id="269" r:id="rId16"/>
    <p:sldId id="271" r:id="rId17"/>
    <p:sldId id="268" r:id="rId18"/>
    <p:sldId id="265" r:id="rId19"/>
    <p:sldId id="266" r:id="rId20"/>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EDC79D"/>
    <a:srgbClr val="DF99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autoAdjust="0"/>
    <p:restoredTop sz="81410" autoAdjust="0"/>
  </p:normalViewPr>
  <p:slideViewPr>
    <p:cSldViewPr>
      <p:cViewPr varScale="1">
        <p:scale>
          <a:sx n="148" d="100"/>
          <a:sy n="148" d="100"/>
        </p:scale>
        <p:origin x="2076" y="12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F98AB0-9190-443A-A63D-DB0684BDFA99}" type="doc">
      <dgm:prSet loTypeId="urn:microsoft.com/office/officeart/2005/8/layout/vList5" loCatId="list" qsTypeId="urn:microsoft.com/office/officeart/2005/8/quickstyle/simple1" qsCatId="simple" csTypeId="urn:microsoft.com/office/officeart/2005/8/colors/colorful1#3" csCatId="colorful" phldr="1"/>
      <dgm:spPr/>
      <dgm:t>
        <a:bodyPr/>
        <a:lstStyle/>
        <a:p>
          <a:endParaRPr lang="en-US"/>
        </a:p>
      </dgm:t>
    </dgm:pt>
    <dgm:pt modelId="{A94A0FEC-75B7-4BBB-8C04-80326C552D6F}">
      <dgm:prSet phldrT="[Text]" custT="1"/>
      <dgm:spPr>
        <a:solidFill>
          <a:schemeClr val="accent3"/>
        </a:solidFill>
      </dgm:spPr>
      <dgm:t>
        <a:bodyPr/>
        <a:lstStyle/>
        <a:p>
          <a:r>
            <a:rPr lang="en-US" sz="3200" b="0" dirty="0" smtClean="0">
              <a:solidFill>
                <a:schemeClr val="tx1"/>
              </a:solidFill>
              <a:latin typeface="Franklin Gothic Demi" panose="020B0703020102020204" pitchFamily="34" charset="0"/>
            </a:rPr>
            <a:t>Vegetable Group</a:t>
          </a:r>
          <a:endParaRPr lang="en-US" sz="3200" b="0" dirty="0">
            <a:solidFill>
              <a:schemeClr val="tx1"/>
            </a:solidFill>
            <a:latin typeface="Franklin Gothic Demi" panose="020B0703020102020204" pitchFamily="34" charset="0"/>
          </a:endParaRPr>
        </a:p>
      </dgm:t>
    </dgm:pt>
    <dgm:pt modelId="{F8A6AB2B-00D7-4FA1-8773-796B4FB13142}" type="parTrans" cxnId="{D379682D-93F8-424B-B980-0C0D4AE57B89}">
      <dgm:prSet/>
      <dgm:spPr/>
      <dgm:t>
        <a:bodyPr/>
        <a:lstStyle/>
        <a:p>
          <a:endParaRPr lang="en-US"/>
        </a:p>
      </dgm:t>
    </dgm:pt>
    <dgm:pt modelId="{D541D394-BE96-404A-A24C-01A4D560343E}" type="sibTrans" cxnId="{D379682D-93F8-424B-B980-0C0D4AE57B89}">
      <dgm:prSet/>
      <dgm:spPr/>
      <dgm:t>
        <a:bodyPr/>
        <a:lstStyle/>
        <a:p>
          <a:endParaRPr lang="en-US"/>
        </a:p>
      </dgm:t>
    </dgm:pt>
    <dgm:pt modelId="{14FDC86E-616E-470D-91B4-5A6503E860CC}">
      <dgm:prSet phldrT="[Text]" custT="1"/>
      <dgm:spPr>
        <a:solidFill>
          <a:schemeClr val="accent3">
            <a:lumMod val="40000"/>
            <a:lumOff val="60000"/>
            <a:alpha val="90000"/>
          </a:schemeClr>
        </a:solidFill>
        <a:ln>
          <a:solidFill>
            <a:schemeClr val="accent3">
              <a:lumMod val="40000"/>
              <a:lumOff val="60000"/>
              <a:alpha val="90000"/>
            </a:schemeClr>
          </a:solidFill>
        </a:ln>
      </dgm:spPr>
      <dgm:t>
        <a:bodyPr/>
        <a:lstStyle/>
        <a:p>
          <a:pPr algn="ctr"/>
          <a:r>
            <a:rPr lang="en-US" sz="3200" b="1" dirty="0" smtClean="0">
              <a:latin typeface="Arial" panose="020B0604020202020204" pitchFamily="34" charset="0"/>
              <a:cs typeface="Arial" panose="020B0604020202020204" pitchFamily="34" charset="0"/>
            </a:rPr>
            <a:t>½ cup soybeans = </a:t>
          </a:r>
          <a:br>
            <a:rPr lang="en-US" sz="3200" b="1" dirty="0" smtClean="0">
              <a:latin typeface="Arial" panose="020B0604020202020204" pitchFamily="34" charset="0"/>
              <a:cs typeface="Arial" panose="020B0604020202020204" pitchFamily="34" charset="0"/>
            </a:rPr>
          </a:br>
          <a:r>
            <a:rPr lang="en-US" sz="3200" b="1" dirty="0" smtClean="0">
              <a:latin typeface="Arial" panose="020B0604020202020204" pitchFamily="34" charset="0"/>
              <a:cs typeface="Arial" panose="020B0604020202020204" pitchFamily="34" charset="0"/>
            </a:rPr>
            <a:t>½ cup serving of vegetables</a:t>
          </a:r>
          <a:endParaRPr lang="en-US" sz="3200" b="1" dirty="0">
            <a:latin typeface="Arial" panose="020B0604020202020204" pitchFamily="34" charset="0"/>
            <a:cs typeface="Arial" panose="020B0604020202020204" pitchFamily="34" charset="0"/>
          </a:endParaRPr>
        </a:p>
      </dgm:t>
    </dgm:pt>
    <dgm:pt modelId="{86DD00D2-564E-4D31-80EE-D832DC5CE864}" type="parTrans" cxnId="{5BC37A14-1AC9-4DB5-BC6B-8FB319DA8A16}">
      <dgm:prSet/>
      <dgm:spPr/>
      <dgm:t>
        <a:bodyPr/>
        <a:lstStyle/>
        <a:p>
          <a:endParaRPr lang="en-US"/>
        </a:p>
      </dgm:t>
    </dgm:pt>
    <dgm:pt modelId="{BE4B77E5-D49A-4599-8676-BE776EDFC557}" type="sibTrans" cxnId="{5BC37A14-1AC9-4DB5-BC6B-8FB319DA8A16}">
      <dgm:prSet/>
      <dgm:spPr/>
      <dgm:t>
        <a:bodyPr/>
        <a:lstStyle/>
        <a:p>
          <a:endParaRPr lang="en-US"/>
        </a:p>
      </dgm:t>
    </dgm:pt>
    <dgm:pt modelId="{C96AD224-A703-4191-A1FD-CBA3FB78053C}">
      <dgm:prSet phldrT="[Text]" custT="1"/>
      <dgm:spPr>
        <a:solidFill>
          <a:schemeClr val="accent4"/>
        </a:solidFill>
      </dgm:spPr>
      <dgm:t>
        <a:bodyPr/>
        <a:lstStyle/>
        <a:p>
          <a:r>
            <a:rPr lang="en-US" sz="3200" b="0" dirty="0" smtClean="0">
              <a:solidFill>
                <a:schemeClr val="bg1"/>
              </a:solidFill>
              <a:latin typeface="Franklin Gothic Demi" panose="020B0703020102020204" pitchFamily="34" charset="0"/>
            </a:rPr>
            <a:t>Protein Group</a:t>
          </a:r>
          <a:endParaRPr lang="en-US" sz="3200" b="0" dirty="0">
            <a:solidFill>
              <a:schemeClr val="bg1"/>
            </a:solidFill>
            <a:latin typeface="Franklin Gothic Demi" panose="020B0703020102020204" pitchFamily="34" charset="0"/>
          </a:endParaRPr>
        </a:p>
      </dgm:t>
    </dgm:pt>
    <dgm:pt modelId="{2A889B5C-DD26-4BD0-8FF2-3035195B1CE5}" type="parTrans" cxnId="{09AFCD3B-B75C-4A89-BD1D-5012AD76A31F}">
      <dgm:prSet/>
      <dgm:spPr/>
      <dgm:t>
        <a:bodyPr/>
        <a:lstStyle/>
        <a:p>
          <a:endParaRPr lang="en-US"/>
        </a:p>
      </dgm:t>
    </dgm:pt>
    <dgm:pt modelId="{88B19C32-506D-4425-82B6-8DBF56D9FA59}" type="sibTrans" cxnId="{09AFCD3B-B75C-4A89-BD1D-5012AD76A31F}">
      <dgm:prSet/>
      <dgm:spPr/>
      <dgm:t>
        <a:bodyPr/>
        <a:lstStyle/>
        <a:p>
          <a:endParaRPr lang="en-US"/>
        </a:p>
      </dgm:t>
    </dgm:pt>
    <dgm:pt modelId="{73CDEFA8-120B-4DEE-A1B6-E660A869363A}">
      <dgm:prSet phldrT="[Text]" custT="1"/>
      <dgm:spPr>
        <a:solidFill>
          <a:schemeClr val="accent4">
            <a:lumMod val="40000"/>
            <a:lumOff val="60000"/>
            <a:alpha val="90000"/>
          </a:schemeClr>
        </a:solidFill>
        <a:ln>
          <a:solidFill>
            <a:schemeClr val="accent4">
              <a:lumMod val="40000"/>
              <a:lumOff val="60000"/>
              <a:alpha val="90000"/>
            </a:schemeClr>
          </a:solidFill>
        </a:ln>
      </dgm:spPr>
      <dgm:t>
        <a:bodyPr/>
        <a:lstStyle/>
        <a:p>
          <a:pPr algn="ctr"/>
          <a:r>
            <a:rPr lang="en-US" sz="3200" b="1" dirty="0" smtClean="0">
              <a:latin typeface="Arial" panose="020B0604020202020204" pitchFamily="34" charset="0"/>
              <a:cs typeface="Arial" panose="020B0604020202020204" pitchFamily="34" charset="0"/>
            </a:rPr>
            <a:t>½ cup soybeans = 2 ounce equivalent of protein</a:t>
          </a:r>
          <a:endParaRPr lang="en-US" sz="3200" b="1" dirty="0">
            <a:latin typeface="Arial" panose="020B0604020202020204" pitchFamily="34" charset="0"/>
            <a:cs typeface="Arial" panose="020B0604020202020204" pitchFamily="34" charset="0"/>
          </a:endParaRPr>
        </a:p>
      </dgm:t>
    </dgm:pt>
    <dgm:pt modelId="{4E72E897-5BA2-4340-89C1-5F27DA0368DC}" type="parTrans" cxnId="{7F50DD7F-7F24-4593-83A3-D63CC804B90B}">
      <dgm:prSet/>
      <dgm:spPr/>
      <dgm:t>
        <a:bodyPr/>
        <a:lstStyle/>
        <a:p>
          <a:endParaRPr lang="en-US"/>
        </a:p>
      </dgm:t>
    </dgm:pt>
    <dgm:pt modelId="{8C202183-15B6-4F84-B27C-398291BC2749}" type="sibTrans" cxnId="{7F50DD7F-7F24-4593-83A3-D63CC804B90B}">
      <dgm:prSet/>
      <dgm:spPr/>
      <dgm:t>
        <a:bodyPr/>
        <a:lstStyle/>
        <a:p>
          <a:endParaRPr lang="en-US"/>
        </a:p>
      </dgm:t>
    </dgm:pt>
    <dgm:pt modelId="{28174023-FA4F-4A41-8203-66085B7FE027}" type="pres">
      <dgm:prSet presAssocID="{ADF98AB0-9190-443A-A63D-DB0684BDFA99}" presName="Name0" presStyleCnt="0">
        <dgm:presLayoutVars>
          <dgm:dir/>
          <dgm:animLvl val="lvl"/>
          <dgm:resizeHandles val="exact"/>
        </dgm:presLayoutVars>
      </dgm:prSet>
      <dgm:spPr/>
      <dgm:t>
        <a:bodyPr/>
        <a:lstStyle/>
        <a:p>
          <a:endParaRPr lang="en-US"/>
        </a:p>
      </dgm:t>
    </dgm:pt>
    <dgm:pt modelId="{1129ADD4-E0EB-472F-8B24-33D184DC4629}" type="pres">
      <dgm:prSet presAssocID="{A94A0FEC-75B7-4BBB-8C04-80326C552D6F}" presName="linNode" presStyleCnt="0"/>
      <dgm:spPr/>
    </dgm:pt>
    <dgm:pt modelId="{30B291D9-62FD-4FC2-ACBC-FE516D2E69D8}" type="pres">
      <dgm:prSet presAssocID="{A94A0FEC-75B7-4BBB-8C04-80326C552D6F}" presName="parentText" presStyleLbl="node1" presStyleIdx="0" presStyleCnt="2" custScaleX="88777" custLinFactNeighborX="-9414" custLinFactNeighborY="-1511">
        <dgm:presLayoutVars>
          <dgm:chMax val="1"/>
          <dgm:bulletEnabled val="1"/>
        </dgm:presLayoutVars>
      </dgm:prSet>
      <dgm:spPr/>
      <dgm:t>
        <a:bodyPr/>
        <a:lstStyle/>
        <a:p>
          <a:endParaRPr lang="en-US"/>
        </a:p>
      </dgm:t>
    </dgm:pt>
    <dgm:pt modelId="{2E453419-060B-4794-AF2D-1A58108B7C06}" type="pres">
      <dgm:prSet presAssocID="{A94A0FEC-75B7-4BBB-8C04-80326C552D6F}" presName="descendantText" presStyleLbl="alignAccFollowNode1" presStyleIdx="0" presStyleCnt="2" custScaleX="101269" custLinFactNeighborX="-15727" custLinFactNeighborY="97">
        <dgm:presLayoutVars>
          <dgm:bulletEnabled val="1"/>
        </dgm:presLayoutVars>
      </dgm:prSet>
      <dgm:spPr/>
      <dgm:t>
        <a:bodyPr/>
        <a:lstStyle/>
        <a:p>
          <a:endParaRPr lang="en-US"/>
        </a:p>
      </dgm:t>
    </dgm:pt>
    <dgm:pt modelId="{4E53237B-4EEA-4C9F-BD66-EFBA455714F9}" type="pres">
      <dgm:prSet presAssocID="{D541D394-BE96-404A-A24C-01A4D560343E}" presName="sp" presStyleCnt="0"/>
      <dgm:spPr/>
    </dgm:pt>
    <dgm:pt modelId="{EE3C8BC7-6DC9-4F1A-96E2-9F42FADC4CB9}" type="pres">
      <dgm:prSet presAssocID="{C96AD224-A703-4191-A1FD-CBA3FB78053C}" presName="linNode" presStyleCnt="0"/>
      <dgm:spPr/>
    </dgm:pt>
    <dgm:pt modelId="{81AAF00B-5DC0-422C-99B3-697DE5FE47B2}" type="pres">
      <dgm:prSet presAssocID="{C96AD224-A703-4191-A1FD-CBA3FB78053C}" presName="parentText" presStyleLbl="node1" presStyleIdx="1" presStyleCnt="2" custScaleX="88798" custLinFactNeighborX="-7663" custLinFactNeighborY="450">
        <dgm:presLayoutVars>
          <dgm:chMax val="1"/>
          <dgm:bulletEnabled val="1"/>
        </dgm:presLayoutVars>
      </dgm:prSet>
      <dgm:spPr/>
      <dgm:t>
        <a:bodyPr/>
        <a:lstStyle/>
        <a:p>
          <a:endParaRPr lang="en-US"/>
        </a:p>
      </dgm:t>
    </dgm:pt>
    <dgm:pt modelId="{DC3898E5-3CE8-4080-8C24-032DB4A9203A}" type="pres">
      <dgm:prSet presAssocID="{C96AD224-A703-4191-A1FD-CBA3FB78053C}" presName="descendantText" presStyleLbl="alignAccFollowNode1" presStyleIdx="1" presStyleCnt="2" custScaleX="96175" custLinFactNeighborX="-13734" custLinFactNeighborY="563">
        <dgm:presLayoutVars>
          <dgm:bulletEnabled val="1"/>
        </dgm:presLayoutVars>
      </dgm:prSet>
      <dgm:spPr/>
      <dgm:t>
        <a:bodyPr/>
        <a:lstStyle/>
        <a:p>
          <a:endParaRPr lang="en-US"/>
        </a:p>
      </dgm:t>
    </dgm:pt>
  </dgm:ptLst>
  <dgm:cxnLst>
    <dgm:cxn modelId="{1871ACFC-1F32-4F5C-BF5C-51D75E54DD3D}" type="presOf" srcId="{73CDEFA8-120B-4DEE-A1B6-E660A869363A}" destId="{DC3898E5-3CE8-4080-8C24-032DB4A9203A}" srcOrd="0" destOrd="0" presId="urn:microsoft.com/office/officeart/2005/8/layout/vList5"/>
    <dgm:cxn modelId="{D3D25520-1684-4B44-B961-5FC6FB4D28B1}" type="presOf" srcId="{A94A0FEC-75B7-4BBB-8C04-80326C552D6F}" destId="{30B291D9-62FD-4FC2-ACBC-FE516D2E69D8}" srcOrd="0" destOrd="0" presId="urn:microsoft.com/office/officeart/2005/8/layout/vList5"/>
    <dgm:cxn modelId="{4D6F8356-3647-4404-AF79-8F10D35AA5D5}" type="presOf" srcId="{14FDC86E-616E-470D-91B4-5A6503E860CC}" destId="{2E453419-060B-4794-AF2D-1A58108B7C06}" srcOrd="0" destOrd="0" presId="urn:microsoft.com/office/officeart/2005/8/layout/vList5"/>
    <dgm:cxn modelId="{D379682D-93F8-424B-B980-0C0D4AE57B89}" srcId="{ADF98AB0-9190-443A-A63D-DB0684BDFA99}" destId="{A94A0FEC-75B7-4BBB-8C04-80326C552D6F}" srcOrd="0" destOrd="0" parTransId="{F8A6AB2B-00D7-4FA1-8773-796B4FB13142}" sibTransId="{D541D394-BE96-404A-A24C-01A4D560343E}"/>
    <dgm:cxn modelId="{5BC37A14-1AC9-4DB5-BC6B-8FB319DA8A16}" srcId="{A94A0FEC-75B7-4BBB-8C04-80326C552D6F}" destId="{14FDC86E-616E-470D-91B4-5A6503E860CC}" srcOrd="0" destOrd="0" parTransId="{86DD00D2-564E-4D31-80EE-D832DC5CE864}" sibTransId="{BE4B77E5-D49A-4599-8676-BE776EDFC557}"/>
    <dgm:cxn modelId="{5F2BD5FD-4E92-4938-BC96-A73C90FB4D26}" type="presOf" srcId="{ADF98AB0-9190-443A-A63D-DB0684BDFA99}" destId="{28174023-FA4F-4A41-8203-66085B7FE027}" srcOrd="0" destOrd="0" presId="urn:microsoft.com/office/officeart/2005/8/layout/vList5"/>
    <dgm:cxn modelId="{D3E300BA-DA66-42FB-8249-7A73DC75DD22}" type="presOf" srcId="{C96AD224-A703-4191-A1FD-CBA3FB78053C}" destId="{81AAF00B-5DC0-422C-99B3-697DE5FE47B2}" srcOrd="0" destOrd="0" presId="urn:microsoft.com/office/officeart/2005/8/layout/vList5"/>
    <dgm:cxn modelId="{09AFCD3B-B75C-4A89-BD1D-5012AD76A31F}" srcId="{ADF98AB0-9190-443A-A63D-DB0684BDFA99}" destId="{C96AD224-A703-4191-A1FD-CBA3FB78053C}" srcOrd="1" destOrd="0" parTransId="{2A889B5C-DD26-4BD0-8FF2-3035195B1CE5}" sibTransId="{88B19C32-506D-4425-82B6-8DBF56D9FA59}"/>
    <dgm:cxn modelId="{7F50DD7F-7F24-4593-83A3-D63CC804B90B}" srcId="{C96AD224-A703-4191-A1FD-CBA3FB78053C}" destId="{73CDEFA8-120B-4DEE-A1B6-E660A869363A}" srcOrd="0" destOrd="0" parTransId="{4E72E897-5BA2-4340-89C1-5F27DA0368DC}" sibTransId="{8C202183-15B6-4F84-B27C-398291BC2749}"/>
    <dgm:cxn modelId="{477B3742-D592-43AF-907B-1ABA1D3C55E7}" type="presParOf" srcId="{28174023-FA4F-4A41-8203-66085B7FE027}" destId="{1129ADD4-E0EB-472F-8B24-33D184DC4629}" srcOrd="0" destOrd="0" presId="urn:microsoft.com/office/officeart/2005/8/layout/vList5"/>
    <dgm:cxn modelId="{F383D67D-4B72-4E97-B896-4A766A1BBAE0}" type="presParOf" srcId="{1129ADD4-E0EB-472F-8B24-33D184DC4629}" destId="{30B291D9-62FD-4FC2-ACBC-FE516D2E69D8}" srcOrd="0" destOrd="0" presId="urn:microsoft.com/office/officeart/2005/8/layout/vList5"/>
    <dgm:cxn modelId="{5DFB314F-3AB0-45E4-81A7-5F3BEBCCADF8}" type="presParOf" srcId="{1129ADD4-E0EB-472F-8B24-33D184DC4629}" destId="{2E453419-060B-4794-AF2D-1A58108B7C06}" srcOrd="1" destOrd="0" presId="urn:microsoft.com/office/officeart/2005/8/layout/vList5"/>
    <dgm:cxn modelId="{3CA1042B-C543-4731-977B-B11658865D1F}" type="presParOf" srcId="{28174023-FA4F-4A41-8203-66085B7FE027}" destId="{4E53237B-4EEA-4C9F-BD66-EFBA455714F9}" srcOrd="1" destOrd="0" presId="urn:microsoft.com/office/officeart/2005/8/layout/vList5"/>
    <dgm:cxn modelId="{9C2439B8-70DC-4CBF-A1CB-4BFEFF6A9B78}" type="presParOf" srcId="{28174023-FA4F-4A41-8203-66085B7FE027}" destId="{EE3C8BC7-6DC9-4F1A-96E2-9F42FADC4CB9}" srcOrd="2" destOrd="0" presId="urn:microsoft.com/office/officeart/2005/8/layout/vList5"/>
    <dgm:cxn modelId="{93E55164-CE21-4E27-A324-5A89BD250D68}" type="presParOf" srcId="{EE3C8BC7-6DC9-4F1A-96E2-9F42FADC4CB9}" destId="{81AAF00B-5DC0-422C-99B3-697DE5FE47B2}" srcOrd="0" destOrd="0" presId="urn:microsoft.com/office/officeart/2005/8/layout/vList5"/>
    <dgm:cxn modelId="{E19B44DD-57AF-4CD9-9440-E41CA8145CFD}" type="presParOf" srcId="{EE3C8BC7-6DC9-4F1A-96E2-9F42FADC4CB9}" destId="{DC3898E5-3CE8-4080-8C24-032DB4A9203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B7D382-5FB0-4ACD-A848-9567B7A7DF09}" type="doc">
      <dgm:prSet loTypeId="urn:microsoft.com/office/officeart/2005/8/layout/default#3" loCatId="list" qsTypeId="urn:microsoft.com/office/officeart/2005/8/quickstyle/simple1" qsCatId="simple" csTypeId="urn:microsoft.com/office/officeart/2005/8/colors/colorful1#4" csCatId="colorful" phldr="1"/>
      <dgm:spPr/>
      <dgm:t>
        <a:bodyPr/>
        <a:lstStyle/>
        <a:p>
          <a:endParaRPr lang="en-US"/>
        </a:p>
      </dgm:t>
    </dgm:pt>
    <dgm:pt modelId="{30F6B75E-49FC-4D40-8A72-2B71B6E88127}">
      <dgm:prSet phldrT="[Text]"/>
      <dgm:spPr>
        <a:solidFill>
          <a:schemeClr val="accent3">
            <a:lumMod val="50000"/>
          </a:schemeClr>
        </a:solidFill>
        <a:ln>
          <a:solidFill>
            <a:schemeClr val="accent3">
              <a:lumMod val="50000"/>
            </a:schemeClr>
          </a:solidFill>
        </a:ln>
      </dgm:spPr>
      <dgm:t>
        <a:bodyPr/>
        <a:lstStyle/>
        <a:p>
          <a:r>
            <a:rPr lang="en-US" dirty="0" smtClean="0">
              <a:solidFill>
                <a:schemeClr val="bg1"/>
              </a:solidFill>
              <a:latin typeface="Franklin Gothic Demi" pitchFamily="34" charset="0"/>
            </a:rPr>
            <a:t>Excellent source of fiber</a:t>
          </a:r>
          <a:endParaRPr lang="en-US" dirty="0">
            <a:solidFill>
              <a:schemeClr val="bg1"/>
            </a:solidFill>
            <a:latin typeface="Franklin Gothic Demi" pitchFamily="34" charset="0"/>
          </a:endParaRPr>
        </a:p>
      </dgm:t>
    </dgm:pt>
    <dgm:pt modelId="{35643C1A-6843-41EC-9588-934AD4E4140C}" type="parTrans" cxnId="{007A48C0-AABD-4B38-B288-37468DBE92C1}">
      <dgm:prSet/>
      <dgm:spPr/>
      <dgm:t>
        <a:bodyPr/>
        <a:lstStyle/>
        <a:p>
          <a:endParaRPr lang="en-US"/>
        </a:p>
      </dgm:t>
    </dgm:pt>
    <dgm:pt modelId="{C0D7024A-BDDA-418B-A1D1-B08367819552}" type="sibTrans" cxnId="{007A48C0-AABD-4B38-B288-37468DBE92C1}">
      <dgm:prSet/>
      <dgm:spPr/>
      <dgm:t>
        <a:bodyPr/>
        <a:lstStyle/>
        <a:p>
          <a:endParaRPr lang="en-US"/>
        </a:p>
      </dgm:t>
    </dgm:pt>
    <dgm:pt modelId="{02FDCDC7-3965-41E8-AC8E-B857ADD25A3B}">
      <dgm:prSet phldrT="[Text]"/>
      <dgm:spPr>
        <a:solidFill>
          <a:schemeClr val="accent3">
            <a:lumMod val="50000"/>
          </a:schemeClr>
        </a:solidFill>
        <a:ln>
          <a:solidFill>
            <a:schemeClr val="accent3">
              <a:lumMod val="50000"/>
            </a:schemeClr>
          </a:solidFill>
        </a:ln>
      </dgm:spPr>
      <dgm:t>
        <a:bodyPr/>
        <a:lstStyle/>
        <a:p>
          <a:r>
            <a:rPr lang="en-US" dirty="0" smtClean="0">
              <a:solidFill>
                <a:schemeClr val="bg1"/>
              </a:solidFill>
              <a:latin typeface="Franklin Gothic Demi" pitchFamily="34" charset="0"/>
            </a:rPr>
            <a:t>Good source of B vitamins</a:t>
          </a:r>
          <a:endParaRPr lang="en-US" dirty="0">
            <a:solidFill>
              <a:schemeClr val="bg1"/>
            </a:solidFill>
            <a:latin typeface="Franklin Gothic Demi" pitchFamily="34" charset="0"/>
          </a:endParaRPr>
        </a:p>
      </dgm:t>
    </dgm:pt>
    <dgm:pt modelId="{7A98A857-DEF1-449C-B865-C5561BD7C601}" type="parTrans" cxnId="{CE38F83F-E4FE-4626-9B25-1BB025C394E1}">
      <dgm:prSet/>
      <dgm:spPr/>
      <dgm:t>
        <a:bodyPr/>
        <a:lstStyle/>
        <a:p>
          <a:endParaRPr lang="en-US"/>
        </a:p>
      </dgm:t>
    </dgm:pt>
    <dgm:pt modelId="{074E18B6-8C23-436A-8186-BAC9CFFA959F}" type="sibTrans" cxnId="{CE38F83F-E4FE-4626-9B25-1BB025C394E1}">
      <dgm:prSet/>
      <dgm:spPr/>
      <dgm:t>
        <a:bodyPr/>
        <a:lstStyle/>
        <a:p>
          <a:endParaRPr lang="en-US"/>
        </a:p>
      </dgm:t>
    </dgm:pt>
    <dgm:pt modelId="{99A880BD-9611-4572-9247-69E95A378F0B}">
      <dgm:prSet phldrT="[Text]"/>
      <dgm:spPr>
        <a:solidFill>
          <a:schemeClr val="accent3">
            <a:lumMod val="50000"/>
          </a:schemeClr>
        </a:solidFill>
        <a:ln>
          <a:solidFill>
            <a:schemeClr val="accent3">
              <a:lumMod val="50000"/>
            </a:schemeClr>
          </a:solidFill>
        </a:ln>
      </dgm:spPr>
      <dgm:t>
        <a:bodyPr/>
        <a:lstStyle/>
        <a:p>
          <a:r>
            <a:rPr lang="en-US" dirty="0" smtClean="0">
              <a:solidFill>
                <a:schemeClr val="bg1"/>
              </a:solidFill>
              <a:latin typeface="Franklin Gothic Demi" pitchFamily="34" charset="0"/>
            </a:rPr>
            <a:t>Low fat</a:t>
          </a:r>
          <a:endParaRPr lang="en-US" dirty="0">
            <a:solidFill>
              <a:schemeClr val="bg1"/>
            </a:solidFill>
            <a:latin typeface="Franklin Gothic Demi" pitchFamily="34" charset="0"/>
          </a:endParaRPr>
        </a:p>
      </dgm:t>
    </dgm:pt>
    <dgm:pt modelId="{6C7BCC34-1E63-4CE3-A430-BE3B98FFBAA1}" type="parTrans" cxnId="{E1F23269-7BAE-4424-B938-B7BA6D041B2D}">
      <dgm:prSet/>
      <dgm:spPr/>
      <dgm:t>
        <a:bodyPr/>
        <a:lstStyle/>
        <a:p>
          <a:endParaRPr lang="en-US"/>
        </a:p>
      </dgm:t>
    </dgm:pt>
    <dgm:pt modelId="{37D96907-A9C5-4A1D-A72D-936B89262652}" type="sibTrans" cxnId="{E1F23269-7BAE-4424-B938-B7BA6D041B2D}">
      <dgm:prSet/>
      <dgm:spPr/>
      <dgm:t>
        <a:bodyPr/>
        <a:lstStyle/>
        <a:p>
          <a:endParaRPr lang="en-US"/>
        </a:p>
      </dgm:t>
    </dgm:pt>
    <dgm:pt modelId="{68CE437F-46A8-47FD-8E34-495CE7597CD3}">
      <dgm:prSet phldrT="[Text]"/>
      <dgm:spPr>
        <a:solidFill>
          <a:schemeClr val="accent3">
            <a:lumMod val="50000"/>
          </a:schemeClr>
        </a:solidFill>
        <a:ln>
          <a:solidFill>
            <a:schemeClr val="accent3">
              <a:lumMod val="50000"/>
            </a:schemeClr>
          </a:solidFill>
        </a:ln>
      </dgm:spPr>
      <dgm:t>
        <a:bodyPr/>
        <a:lstStyle/>
        <a:p>
          <a:r>
            <a:rPr lang="en-US" dirty="0" smtClean="0">
              <a:solidFill>
                <a:schemeClr val="bg1"/>
              </a:solidFill>
              <a:latin typeface="Franklin Gothic Demi" pitchFamily="34" charset="0"/>
            </a:rPr>
            <a:t>Low sodium</a:t>
          </a:r>
          <a:endParaRPr lang="en-US" dirty="0">
            <a:solidFill>
              <a:schemeClr val="bg1"/>
            </a:solidFill>
            <a:latin typeface="Franklin Gothic Demi" pitchFamily="34" charset="0"/>
          </a:endParaRPr>
        </a:p>
      </dgm:t>
    </dgm:pt>
    <dgm:pt modelId="{48DB4D4A-8DC5-4492-8537-04B0F3EF6E4B}" type="parTrans" cxnId="{5741D20B-1513-4B3D-9DC1-CEB264DD7607}">
      <dgm:prSet/>
      <dgm:spPr/>
      <dgm:t>
        <a:bodyPr/>
        <a:lstStyle/>
        <a:p>
          <a:endParaRPr lang="en-US"/>
        </a:p>
      </dgm:t>
    </dgm:pt>
    <dgm:pt modelId="{8EAEE59F-AB07-4EE0-BFF1-549E044BB1FD}" type="sibTrans" cxnId="{5741D20B-1513-4B3D-9DC1-CEB264DD7607}">
      <dgm:prSet/>
      <dgm:spPr/>
      <dgm:t>
        <a:bodyPr/>
        <a:lstStyle/>
        <a:p>
          <a:endParaRPr lang="en-US"/>
        </a:p>
      </dgm:t>
    </dgm:pt>
    <dgm:pt modelId="{E4B5FECE-3DDF-4DB5-9180-A2510D9B0C37}">
      <dgm:prSet phldrT="[Text]"/>
      <dgm:spPr>
        <a:solidFill>
          <a:schemeClr val="accent3">
            <a:lumMod val="50000"/>
          </a:schemeClr>
        </a:solidFill>
        <a:ln>
          <a:solidFill>
            <a:schemeClr val="accent3">
              <a:lumMod val="50000"/>
            </a:schemeClr>
          </a:solidFill>
        </a:ln>
      </dgm:spPr>
      <dgm:t>
        <a:bodyPr/>
        <a:lstStyle/>
        <a:p>
          <a:r>
            <a:rPr lang="en-US" dirty="0" smtClean="0">
              <a:solidFill>
                <a:schemeClr val="bg1"/>
              </a:solidFill>
              <a:latin typeface="Franklin Gothic Demi" pitchFamily="34" charset="0"/>
            </a:rPr>
            <a:t>Good source of iron</a:t>
          </a:r>
          <a:endParaRPr lang="en-US" dirty="0">
            <a:solidFill>
              <a:schemeClr val="bg1"/>
            </a:solidFill>
            <a:latin typeface="Franklin Gothic Demi" pitchFamily="34" charset="0"/>
          </a:endParaRPr>
        </a:p>
      </dgm:t>
    </dgm:pt>
    <dgm:pt modelId="{57C0CCE9-A1BA-4FE3-A2EE-8E3F4C6E8A69}" type="parTrans" cxnId="{5F01EB3D-BC9D-4156-8A3C-F2EA119FD69E}">
      <dgm:prSet/>
      <dgm:spPr/>
      <dgm:t>
        <a:bodyPr/>
        <a:lstStyle/>
        <a:p>
          <a:endParaRPr lang="en-US"/>
        </a:p>
      </dgm:t>
    </dgm:pt>
    <dgm:pt modelId="{FF6AA4B7-7314-4BD7-972C-D5F0B37E63F3}" type="sibTrans" cxnId="{5F01EB3D-BC9D-4156-8A3C-F2EA119FD69E}">
      <dgm:prSet/>
      <dgm:spPr/>
      <dgm:t>
        <a:bodyPr/>
        <a:lstStyle/>
        <a:p>
          <a:endParaRPr lang="en-US"/>
        </a:p>
      </dgm:t>
    </dgm:pt>
    <dgm:pt modelId="{19DEEBDF-42E9-4CD4-8DC9-3648686F8E8E}">
      <dgm:prSet/>
      <dgm:spPr>
        <a:solidFill>
          <a:schemeClr val="accent3">
            <a:lumMod val="50000"/>
          </a:schemeClr>
        </a:solidFill>
        <a:ln>
          <a:solidFill>
            <a:schemeClr val="accent3">
              <a:lumMod val="50000"/>
            </a:schemeClr>
          </a:solidFill>
        </a:ln>
      </dgm:spPr>
      <dgm:t>
        <a:bodyPr/>
        <a:lstStyle/>
        <a:p>
          <a:r>
            <a:rPr lang="en-US" dirty="0" smtClean="0">
              <a:solidFill>
                <a:schemeClr val="bg1"/>
              </a:solidFill>
              <a:latin typeface="Franklin Gothic Demi" pitchFamily="34" charset="0"/>
            </a:rPr>
            <a:t>Excellent source of protein </a:t>
          </a:r>
          <a:endParaRPr lang="en-US" dirty="0">
            <a:solidFill>
              <a:schemeClr val="bg1"/>
            </a:solidFill>
            <a:latin typeface="Franklin Gothic Demi" pitchFamily="34" charset="0"/>
          </a:endParaRPr>
        </a:p>
      </dgm:t>
    </dgm:pt>
    <dgm:pt modelId="{AE52969D-B2E4-496A-B559-D370F791B368}" type="parTrans" cxnId="{60F7C199-9AD1-4685-AA63-8507825758F2}">
      <dgm:prSet/>
      <dgm:spPr/>
      <dgm:t>
        <a:bodyPr/>
        <a:lstStyle/>
        <a:p>
          <a:endParaRPr lang="en-US"/>
        </a:p>
      </dgm:t>
    </dgm:pt>
    <dgm:pt modelId="{A1F6AFE1-E7CF-488E-AED6-F01F5BC60ABC}" type="sibTrans" cxnId="{60F7C199-9AD1-4685-AA63-8507825758F2}">
      <dgm:prSet/>
      <dgm:spPr/>
      <dgm:t>
        <a:bodyPr/>
        <a:lstStyle/>
        <a:p>
          <a:endParaRPr lang="en-US"/>
        </a:p>
      </dgm:t>
    </dgm:pt>
    <dgm:pt modelId="{D486A874-02FE-4CF8-910B-7034244406F7}">
      <dgm:prSet/>
      <dgm:spPr>
        <a:solidFill>
          <a:schemeClr val="accent3">
            <a:lumMod val="50000"/>
          </a:schemeClr>
        </a:solidFill>
        <a:ln>
          <a:solidFill>
            <a:schemeClr val="accent3">
              <a:lumMod val="50000"/>
            </a:schemeClr>
          </a:solidFill>
        </a:ln>
      </dgm:spPr>
      <dgm:t>
        <a:bodyPr/>
        <a:lstStyle/>
        <a:p>
          <a:r>
            <a:rPr lang="en-US" dirty="0" smtClean="0">
              <a:solidFill>
                <a:schemeClr val="bg1"/>
              </a:solidFill>
              <a:latin typeface="Franklin Gothic Demi" pitchFamily="34" charset="0"/>
            </a:rPr>
            <a:t>Good source of phosphorus</a:t>
          </a:r>
          <a:endParaRPr lang="en-US" dirty="0">
            <a:solidFill>
              <a:schemeClr val="bg1"/>
            </a:solidFill>
            <a:latin typeface="Franklin Gothic Demi" pitchFamily="34" charset="0"/>
          </a:endParaRPr>
        </a:p>
      </dgm:t>
    </dgm:pt>
    <dgm:pt modelId="{C017879A-1205-4290-BDBA-9727B0676D13}" type="parTrans" cxnId="{A923D4CA-F295-43A9-8ABE-341849BD952D}">
      <dgm:prSet/>
      <dgm:spPr/>
      <dgm:t>
        <a:bodyPr/>
        <a:lstStyle/>
        <a:p>
          <a:endParaRPr lang="en-US"/>
        </a:p>
      </dgm:t>
    </dgm:pt>
    <dgm:pt modelId="{E80E3696-19CF-4ACA-A74F-D047DD9E092D}" type="sibTrans" cxnId="{A923D4CA-F295-43A9-8ABE-341849BD952D}">
      <dgm:prSet/>
      <dgm:spPr/>
      <dgm:t>
        <a:bodyPr/>
        <a:lstStyle/>
        <a:p>
          <a:endParaRPr lang="en-US"/>
        </a:p>
      </dgm:t>
    </dgm:pt>
    <dgm:pt modelId="{99763CBB-BB1F-4DE8-892D-C0ECCA3F2BB1}">
      <dgm:prSet/>
      <dgm:spPr>
        <a:solidFill>
          <a:schemeClr val="accent3">
            <a:lumMod val="50000"/>
          </a:schemeClr>
        </a:solidFill>
        <a:ln>
          <a:solidFill>
            <a:schemeClr val="accent3">
              <a:lumMod val="50000"/>
            </a:schemeClr>
          </a:solidFill>
        </a:ln>
      </dgm:spPr>
      <dgm:t>
        <a:bodyPr/>
        <a:lstStyle/>
        <a:p>
          <a:r>
            <a:rPr lang="en-US" dirty="0" smtClean="0">
              <a:solidFill>
                <a:schemeClr val="bg1"/>
              </a:solidFill>
              <a:latin typeface="Franklin Gothic Demi" pitchFamily="34" charset="0"/>
            </a:rPr>
            <a:t>Low glycemic index</a:t>
          </a:r>
          <a:endParaRPr lang="en-US" dirty="0">
            <a:solidFill>
              <a:schemeClr val="bg1"/>
            </a:solidFill>
            <a:latin typeface="Franklin Gothic Demi" pitchFamily="34" charset="0"/>
          </a:endParaRPr>
        </a:p>
      </dgm:t>
    </dgm:pt>
    <dgm:pt modelId="{B2B9E447-DE55-47B8-8338-D3151D2508BF}" type="parTrans" cxnId="{CA515BDD-BFD0-498C-93DF-6AB9A7E29AFD}">
      <dgm:prSet/>
      <dgm:spPr/>
      <dgm:t>
        <a:bodyPr/>
        <a:lstStyle/>
        <a:p>
          <a:endParaRPr lang="en-US"/>
        </a:p>
      </dgm:t>
    </dgm:pt>
    <dgm:pt modelId="{8172EC38-3ABF-4A9A-B6D5-27F2EA417BD0}" type="sibTrans" cxnId="{CA515BDD-BFD0-498C-93DF-6AB9A7E29AFD}">
      <dgm:prSet/>
      <dgm:spPr/>
      <dgm:t>
        <a:bodyPr/>
        <a:lstStyle/>
        <a:p>
          <a:endParaRPr lang="en-US"/>
        </a:p>
      </dgm:t>
    </dgm:pt>
    <dgm:pt modelId="{8716A0EC-F891-44EF-A1E7-BBF5669AAA7C}">
      <dgm:prSet/>
      <dgm:spPr>
        <a:solidFill>
          <a:schemeClr val="accent3">
            <a:lumMod val="50000"/>
          </a:schemeClr>
        </a:solidFill>
        <a:ln>
          <a:solidFill>
            <a:schemeClr val="accent3">
              <a:lumMod val="50000"/>
            </a:schemeClr>
          </a:solidFill>
        </a:ln>
      </dgm:spPr>
      <dgm:t>
        <a:bodyPr/>
        <a:lstStyle/>
        <a:p>
          <a:r>
            <a:rPr lang="en-US" dirty="0" smtClean="0">
              <a:solidFill>
                <a:schemeClr val="bg1"/>
              </a:solidFill>
              <a:latin typeface="Franklin Gothic Demi" pitchFamily="34" charset="0"/>
            </a:rPr>
            <a:t>Gluten-free</a:t>
          </a:r>
          <a:endParaRPr lang="en-US" dirty="0">
            <a:solidFill>
              <a:schemeClr val="bg1"/>
            </a:solidFill>
            <a:latin typeface="Franklin Gothic Demi" pitchFamily="34" charset="0"/>
          </a:endParaRPr>
        </a:p>
      </dgm:t>
    </dgm:pt>
    <dgm:pt modelId="{9DF2BB6D-22AA-4AF3-952D-7B04FFAA2FB1}" type="parTrans" cxnId="{06EAA6F9-8AF6-43E8-BCB0-0A14FFA292DD}">
      <dgm:prSet/>
      <dgm:spPr/>
      <dgm:t>
        <a:bodyPr/>
        <a:lstStyle/>
        <a:p>
          <a:endParaRPr lang="en-US"/>
        </a:p>
      </dgm:t>
    </dgm:pt>
    <dgm:pt modelId="{E1C738F4-57B4-44ED-88E9-450901B28479}" type="sibTrans" cxnId="{06EAA6F9-8AF6-43E8-BCB0-0A14FFA292DD}">
      <dgm:prSet/>
      <dgm:spPr/>
      <dgm:t>
        <a:bodyPr/>
        <a:lstStyle/>
        <a:p>
          <a:endParaRPr lang="en-US"/>
        </a:p>
      </dgm:t>
    </dgm:pt>
    <dgm:pt modelId="{085BF41E-B5E9-4AAD-A23D-C330EE462CAB}">
      <dgm:prSet/>
      <dgm:spPr>
        <a:solidFill>
          <a:schemeClr val="accent3">
            <a:lumMod val="50000"/>
          </a:schemeClr>
        </a:solidFill>
        <a:ln>
          <a:solidFill>
            <a:schemeClr val="accent3">
              <a:lumMod val="50000"/>
            </a:schemeClr>
          </a:solidFill>
        </a:ln>
      </dgm:spPr>
      <dgm:t>
        <a:bodyPr/>
        <a:lstStyle/>
        <a:p>
          <a:r>
            <a:rPr lang="en-US" dirty="0" smtClean="0">
              <a:solidFill>
                <a:schemeClr val="bg1"/>
              </a:solidFill>
              <a:latin typeface="Franklin Gothic Demi" pitchFamily="34" charset="0"/>
            </a:rPr>
            <a:t>Cholesterol-free</a:t>
          </a:r>
          <a:endParaRPr lang="en-US" dirty="0">
            <a:solidFill>
              <a:schemeClr val="bg1"/>
            </a:solidFill>
            <a:latin typeface="Franklin Gothic Demi" pitchFamily="34" charset="0"/>
          </a:endParaRPr>
        </a:p>
      </dgm:t>
    </dgm:pt>
    <dgm:pt modelId="{650A4634-4031-4E8E-9542-DFD05305A6EF}" type="parTrans" cxnId="{EFFF0CAA-993B-4892-AFFF-3F2F9F4D50CB}">
      <dgm:prSet/>
      <dgm:spPr/>
      <dgm:t>
        <a:bodyPr/>
        <a:lstStyle/>
        <a:p>
          <a:endParaRPr lang="en-US"/>
        </a:p>
      </dgm:t>
    </dgm:pt>
    <dgm:pt modelId="{5B6E3CB9-8D90-437A-BC67-D75FCAAAB8F7}" type="sibTrans" cxnId="{EFFF0CAA-993B-4892-AFFF-3F2F9F4D50CB}">
      <dgm:prSet/>
      <dgm:spPr/>
      <dgm:t>
        <a:bodyPr/>
        <a:lstStyle/>
        <a:p>
          <a:endParaRPr lang="en-US"/>
        </a:p>
      </dgm:t>
    </dgm:pt>
    <dgm:pt modelId="{7C5A47C7-B0CC-4367-920E-9826956A1ED9}" type="pres">
      <dgm:prSet presAssocID="{21B7D382-5FB0-4ACD-A848-9567B7A7DF09}" presName="diagram" presStyleCnt="0">
        <dgm:presLayoutVars>
          <dgm:dir/>
          <dgm:resizeHandles val="exact"/>
        </dgm:presLayoutVars>
      </dgm:prSet>
      <dgm:spPr/>
      <dgm:t>
        <a:bodyPr/>
        <a:lstStyle/>
        <a:p>
          <a:endParaRPr lang="en-US"/>
        </a:p>
      </dgm:t>
    </dgm:pt>
    <dgm:pt modelId="{5767E962-5A87-49B8-8597-0FAE858DC8AE}" type="pres">
      <dgm:prSet presAssocID="{30F6B75E-49FC-4D40-8A72-2B71B6E88127}" presName="node" presStyleLbl="node1" presStyleIdx="0" presStyleCnt="10">
        <dgm:presLayoutVars>
          <dgm:bulletEnabled val="1"/>
        </dgm:presLayoutVars>
      </dgm:prSet>
      <dgm:spPr/>
      <dgm:t>
        <a:bodyPr/>
        <a:lstStyle/>
        <a:p>
          <a:endParaRPr lang="en-US"/>
        </a:p>
      </dgm:t>
    </dgm:pt>
    <dgm:pt modelId="{58B57FFF-45B7-429F-8496-331A645F50BC}" type="pres">
      <dgm:prSet presAssocID="{C0D7024A-BDDA-418B-A1D1-B08367819552}" presName="sibTrans" presStyleCnt="0"/>
      <dgm:spPr/>
    </dgm:pt>
    <dgm:pt modelId="{1D047702-2A04-4387-8F17-09DD315E396E}" type="pres">
      <dgm:prSet presAssocID="{02FDCDC7-3965-41E8-AC8E-B857ADD25A3B}" presName="node" presStyleLbl="node1" presStyleIdx="1" presStyleCnt="10">
        <dgm:presLayoutVars>
          <dgm:bulletEnabled val="1"/>
        </dgm:presLayoutVars>
      </dgm:prSet>
      <dgm:spPr/>
      <dgm:t>
        <a:bodyPr/>
        <a:lstStyle/>
        <a:p>
          <a:endParaRPr lang="en-US"/>
        </a:p>
      </dgm:t>
    </dgm:pt>
    <dgm:pt modelId="{10F09333-0586-4557-B838-23A5F729F8D7}" type="pres">
      <dgm:prSet presAssocID="{074E18B6-8C23-436A-8186-BAC9CFFA959F}" presName="sibTrans" presStyleCnt="0"/>
      <dgm:spPr/>
    </dgm:pt>
    <dgm:pt modelId="{B87E6439-9319-41CA-883B-97D0CDFCDF70}" type="pres">
      <dgm:prSet presAssocID="{99A880BD-9611-4572-9247-69E95A378F0B}" presName="node" presStyleLbl="node1" presStyleIdx="2" presStyleCnt="10">
        <dgm:presLayoutVars>
          <dgm:bulletEnabled val="1"/>
        </dgm:presLayoutVars>
      </dgm:prSet>
      <dgm:spPr/>
      <dgm:t>
        <a:bodyPr/>
        <a:lstStyle/>
        <a:p>
          <a:endParaRPr lang="en-US"/>
        </a:p>
      </dgm:t>
    </dgm:pt>
    <dgm:pt modelId="{F2084DA4-009A-48CD-9AA9-93418EA79DF4}" type="pres">
      <dgm:prSet presAssocID="{37D96907-A9C5-4A1D-A72D-936B89262652}" presName="sibTrans" presStyleCnt="0"/>
      <dgm:spPr/>
    </dgm:pt>
    <dgm:pt modelId="{FDE1A08E-0624-458E-983C-B98EC37412E3}" type="pres">
      <dgm:prSet presAssocID="{68CE437F-46A8-47FD-8E34-495CE7597CD3}" presName="node" presStyleLbl="node1" presStyleIdx="3" presStyleCnt="10">
        <dgm:presLayoutVars>
          <dgm:bulletEnabled val="1"/>
        </dgm:presLayoutVars>
      </dgm:prSet>
      <dgm:spPr/>
      <dgm:t>
        <a:bodyPr/>
        <a:lstStyle/>
        <a:p>
          <a:endParaRPr lang="en-US"/>
        </a:p>
      </dgm:t>
    </dgm:pt>
    <dgm:pt modelId="{74FC5D2C-C226-45A2-8051-E3B5ABBEFD49}" type="pres">
      <dgm:prSet presAssocID="{8EAEE59F-AB07-4EE0-BFF1-549E044BB1FD}" presName="sibTrans" presStyleCnt="0"/>
      <dgm:spPr/>
    </dgm:pt>
    <dgm:pt modelId="{7185776C-0626-4464-AEAB-1CE91083FD43}" type="pres">
      <dgm:prSet presAssocID="{E4B5FECE-3DDF-4DB5-9180-A2510D9B0C37}" presName="node" presStyleLbl="node1" presStyleIdx="4" presStyleCnt="10">
        <dgm:presLayoutVars>
          <dgm:bulletEnabled val="1"/>
        </dgm:presLayoutVars>
      </dgm:prSet>
      <dgm:spPr/>
      <dgm:t>
        <a:bodyPr/>
        <a:lstStyle/>
        <a:p>
          <a:endParaRPr lang="en-US"/>
        </a:p>
      </dgm:t>
    </dgm:pt>
    <dgm:pt modelId="{FEB316E1-EFE3-457C-B85A-86D1A2CCF632}" type="pres">
      <dgm:prSet presAssocID="{FF6AA4B7-7314-4BD7-972C-D5F0B37E63F3}" presName="sibTrans" presStyleCnt="0"/>
      <dgm:spPr/>
    </dgm:pt>
    <dgm:pt modelId="{EB557757-FB54-4683-AF2C-86EBD855CDF3}" type="pres">
      <dgm:prSet presAssocID="{19DEEBDF-42E9-4CD4-8DC9-3648686F8E8E}" presName="node" presStyleLbl="node1" presStyleIdx="5" presStyleCnt="10">
        <dgm:presLayoutVars>
          <dgm:bulletEnabled val="1"/>
        </dgm:presLayoutVars>
      </dgm:prSet>
      <dgm:spPr/>
      <dgm:t>
        <a:bodyPr/>
        <a:lstStyle/>
        <a:p>
          <a:endParaRPr lang="en-US"/>
        </a:p>
      </dgm:t>
    </dgm:pt>
    <dgm:pt modelId="{83B1A941-7D3F-4607-989F-47D3DFB4F227}" type="pres">
      <dgm:prSet presAssocID="{A1F6AFE1-E7CF-488E-AED6-F01F5BC60ABC}" presName="sibTrans" presStyleCnt="0"/>
      <dgm:spPr/>
    </dgm:pt>
    <dgm:pt modelId="{0F8738F2-F5CF-41E3-B3E9-3CB54102DFE9}" type="pres">
      <dgm:prSet presAssocID="{D486A874-02FE-4CF8-910B-7034244406F7}" presName="node" presStyleLbl="node1" presStyleIdx="6" presStyleCnt="10">
        <dgm:presLayoutVars>
          <dgm:bulletEnabled val="1"/>
        </dgm:presLayoutVars>
      </dgm:prSet>
      <dgm:spPr/>
      <dgm:t>
        <a:bodyPr/>
        <a:lstStyle/>
        <a:p>
          <a:endParaRPr lang="en-US"/>
        </a:p>
      </dgm:t>
    </dgm:pt>
    <dgm:pt modelId="{1233AE15-3FA5-4AC8-867E-5664B3351264}" type="pres">
      <dgm:prSet presAssocID="{E80E3696-19CF-4ACA-A74F-D047DD9E092D}" presName="sibTrans" presStyleCnt="0"/>
      <dgm:spPr/>
    </dgm:pt>
    <dgm:pt modelId="{8CA54F17-D759-434A-9F6D-233974E764C8}" type="pres">
      <dgm:prSet presAssocID="{99763CBB-BB1F-4DE8-892D-C0ECCA3F2BB1}" presName="node" presStyleLbl="node1" presStyleIdx="7" presStyleCnt="10">
        <dgm:presLayoutVars>
          <dgm:bulletEnabled val="1"/>
        </dgm:presLayoutVars>
      </dgm:prSet>
      <dgm:spPr/>
      <dgm:t>
        <a:bodyPr/>
        <a:lstStyle/>
        <a:p>
          <a:endParaRPr lang="en-US"/>
        </a:p>
      </dgm:t>
    </dgm:pt>
    <dgm:pt modelId="{FF51758B-275A-4358-8274-92A1178E943F}" type="pres">
      <dgm:prSet presAssocID="{8172EC38-3ABF-4A9A-B6D5-27F2EA417BD0}" presName="sibTrans" presStyleCnt="0"/>
      <dgm:spPr/>
    </dgm:pt>
    <dgm:pt modelId="{1877D0DD-AB81-431C-B02B-7A0A56993CB6}" type="pres">
      <dgm:prSet presAssocID="{8716A0EC-F891-44EF-A1E7-BBF5669AAA7C}" presName="node" presStyleLbl="node1" presStyleIdx="8" presStyleCnt="10">
        <dgm:presLayoutVars>
          <dgm:bulletEnabled val="1"/>
        </dgm:presLayoutVars>
      </dgm:prSet>
      <dgm:spPr/>
      <dgm:t>
        <a:bodyPr/>
        <a:lstStyle/>
        <a:p>
          <a:endParaRPr lang="en-US"/>
        </a:p>
      </dgm:t>
    </dgm:pt>
    <dgm:pt modelId="{98BFB19E-2626-47DD-9742-457F7A28C45F}" type="pres">
      <dgm:prSet presAssocID="{E1C738F4-57B4-44ED-88E9-450901B28479}" presName="sibTrans" presStyleCnt="0"/>
      <dgm:spPr/>
    </dgm:pt>
    <dgm:pt modelId="{101C3026-7476-41E8-B751-98F4AA18134C}" type="pres">
      <dgm:prSet presAssocID="{085BF41E-B5E9-4AAD-A23D-C330EE462CAB}" presName="node" presStyleLbl="node1" presStyleIdx="9" presStyleCnt="10">
        <dgm:presLayoutVars>
          <dgm:bulletEnabled val="1"/>
        </dgm:presLayoutVars>
      </dgm:prSet>
      <dgm:spPr/>
      <dgm:t>
        <a:bodyPr/>
        <a:lstStyle/>
        <a:p>
          <a:endParaRPr lang="en-US"/>
        </a:p>
      </dgm:t>
    </dgm:pt>
  </dgm:ptLst>
  <dgm:cxnLst>
    <dgm:cxn modelId="{9444F6F3-3E9D-49D7-B3BD-9EB193B15CE9}" type="presOf" srcId="{02FDCDC7-3965-41E8-AC8E-B857ADD25A3B}" destId="{1D047702-2A04-4387-8F17-09DD315E396E}" srcOrd="0" destOrd="0" presId="urn:microsoft.com/office/officeart/2005/8/layout/default#3"/>
    <dgm:cxn modelId="{4FF706D8-37C3-4A2A-A9D3-580ECBCC3890}" type="presOf" srcId="{99763CBB-BB1F-4DE8-892D-C0ECCA3F2BB1}" destId="{8CA54F17-D759-434A-9F6D-233974E764C8}" srcOrd="0" destOrd="0" presId="urn:microsoft.com/office/officeart/2005/8/layout/default#3"/>
    <dgm:cxn modelId="{2EF4FD9D-2921-4BBB-91BC-B9DD3952F5AF}" type="presOf" srcId="{19DEEBDF-42E9-4CD4-8DC9-3648686F8E8E}" destId="{EB557757-FB54-4683-AF2C-86EBD855CDF3}" srcOrd="0" destOrd="0" presId="urn:microsoft.com/office/officeart/2005/8/layout/default#3"/>
    <dgm:cxn modelId="{8D884F0E-4866-4707-9E0C-409990C10B1A}" type="presOf" srcId="{99A880BD-9611-4572-9247-69E95A378F0B}" destId="{B87E6439-9319-41CA-883B-97D0CDFCDF70}" srcOrd="0" destOrd="0" presId="urn:microsoft.com/office/officeart/2005/8/layout/default#3"/>
    <dgm:cxn modelId="{B6B507C7-1583-489C-9C49-0F5156F2461F}" type="presOf" srcId="{8716A0EC-F891-44EF-A1E7-BBF5669AAA7C}" destId="{1877D0DD-AB81-431C-B02B-7A0A56993CB6}" srcOrd="0" destOrd="0" presId="urn:microsoft.com/office/officeart/2005/8/layout/default#3"/>
    <dgm:cxn modelId="{9099832B-21D5-4074-9EFA-95D98BF5306F}" type="presOf" srcId="{D486A874-02FE-4CF8-910B-7034244406F7}" destId="{0F8738F2-F5CF-41E3-B3E9-3CB54102DFE9}" srcOrd="0" destOrd="0" presId="urn:microsoft.com/office/officeart/2005/8/layout/default#3"/>
    <dgm:cxn modelId="{5741D20B-1513-4B3D-9DC1-CEB264DD7607}" srcId="{21B7D382-5FB0-4ACD-A848-9567B7A7DF09}" destId="{68CE437F-46A8-47FD-8E34-495CE7597CD3}" srcOrd="3" destOrd="0" parTransId="{48DB4D4A-8DC5-4492-8537-04B0F3EF6E4B}" sibTransId="{8EAEE59F-AB07-4EE0-BFF1-549E044BB1FD}"/>
    <dgm:cxn modelId="{80E63B99-06B3-464B-84DD-EA954CE6C2E0}" type="presOf" srcId="{E4B5FECE-3DDF-4DB5-9180-A2510D9B0C37}" destId="{7185776C-0626-4464-AEAB-1CE91083FD43}" srcOrd="0" destOrd="0" presId="urn:microsoft.com/office/officeart/2005/8/layout/default#3"/>
    <dgm:cxn modelId="{007A48C0-AABD-4B38-B288-37468DBE92C1}" srcId="{21B7D382-5FB0-4ACD-A848-9567B7A7DF09}" destId="{30F6B75E-49FC-4D40-8A72-2B71B6E88127}" srcOrd="0" destOrd="0" parTransId="{35643C1A-6843-41EC-9588-934AD4E4140C}" sibTransId="{C0D7024A-BDDA-418B-A1D1-B08367819552}"/>
    <dgm:cxn modelId="{EC00A282-5846-4CF0-B1F1-8DC63AA3E948}" type="presOf" srcId="{085BF41E-B5E9-4AAD-A23D-C330EE462CAB}" destId="{101C3026-7476-41E8-B751-98F4AA18134C}" srcOrd="0" destOrd="0" presId="urn:microsoft.com/office/officeart/2005/8/layout/default#3"/>
    <dgm:cxn modelId="{6CA2C9AC-F1A8-4376-B002-05E539CE7A62}" type="presOf" srcId="{30F6B75E-49FC-4D40-8A72-2B71B6E88127}" destId="{5767E962-5A87-49B8-8597-0FAE858DC8AE}" srcOrd="0" destOrd="0" presId="urn:microsoft.com/office/officeart/2005/8/layout/default#3"/>
    <dgm:cxn modelId="{A923D4CA-F295-43A9-8ABE-341849BD952D}" srcId="{21B7D382-5FB0-4ACD-A848-9567B7A7DF09}" destId="{D486A874-02FE-4CF8-910B-7034244406F7}" srcOrd="6" destOrd="0" parTransId="{C017879A-1205-4290-BDBA-9727B0676D13}" sibTransId="{E80E3696-19CF-4ACA-A74F-D047DD9E092D}"/>
    <dgm:cxn modelId="{EFFF0CAA-993B-4892-AFFF-3F2F9F4D50CB}" srcId="{21B7D382-5FB0-4ACD-A848-9567B7A7DF09}" destId="{085BF41E-B5E9-4AAD-A23D-C330EE462CAB}" srcOrd="9" destOrd="0" parTransId="{650A4634-4031-4E8E-9542-DFD05305A6EF}" sibTransId="{5B6E3CB9-8D90-437A-BC67-D75FCAAAB8F7}"/>
    <dgm:cxn modelId="{60F7C199-9AD1-4685-AA63-8507825758F2}" srcId="{21B7D382-5FB0-4ACD-A848-9567B7A7DF09}" destId="{19DEEBDF-42E9-4CD4-8DC9-3648686F8E8E}" srcOrd="5" destOrd="0" parTransId="{AE52969D-B2E4-496A-B559-D370F791B368}" sibTransId="{A1F6AFE1-E7CF-488E-AED6-F01F5BC60ABC}"/>
    <dgm:cxn modelId="{06EAA6F9-8AF6-43E8-BCB0-0A14FFA292DD}" srcId="{21B7D382-5FB0-4ACD-A848-9567B7A7DF09}" destId="{8716A0EC-F891-44EF-A1E7-BBF5669AAA7C}" srcOrd="8" destOrd="0" parTransId="{9DF2BB6D-22AA-4AF3-952D-7B04FFAA2FB1}" sibTransId="{E1C738F4-57B4-44ED-88E9-450901B28479}"/>
    <dgm:cxn modelId="{E1F23269-7BAE-4424-B938-B7BA6D041B2D}" srcId="{21B7D382-5FB0-4ACD-A848-9567B7A7DF09}" destId="{99A880BD-9611-4572-9247-69E95A378F0B}" srcOrd="2" destOrd="0" parTransId="{6C7BCC34-1E63-4CE3-A430-BE3B98FFBAA1}" sibTransId="{37D96907-A9C5-4A1D-A72D-936B89262652}"/>
    <dgm:cxn modelId="{CE38F83F-E4FE-4626-9B25-1BB025C394E1}" srcId="{21B7D382-5FB0-4ACD-A848-9567B7A7DF09}" destId="{02FDCDC7-3965-41E8-AC8E-B857ADD25A3B}" srcOrd="1" destOrd="0" parTransId="{7A98A857-DEF1-449C-B865-C5561BD7C601}" sibTransId="{074E18B6-8C23-436A-8186-BAC9CFFA959F}"/>
    <dgm:cxn modelId="{CA515BDD-BFD0-498C-93DF-6AB9A7E29AFD}" srcId="{21B7D382-5FB0-4ACD-A848-9567B7A7DF09}" destId="{99763CBB-BB1F-4DE8-892D-C0ECCA3F2BB1}" srcOrd="7" destOrd="0" parTransId="{B2B9E447-DE55-47B8-8338-D3151D2508BF}" sibTransId="{8172EC38-3ABF-4A9A-B6D5-27F2EA417BD0}"/>
    <dgm:cxn modelId="{E110010E-ADB1-46EF-8875-2438609C7365}" type="presOf" srcId="{68CE437F-46A8-47FD-8E34-495CE7597CD3}" destId="{FDE1A08E-0624-458E-983C-B98EC37412E3}" srcOrd="0" destOrd="0" presId="urn:microsoft.com/office/officeart/2005/8/layout/default#3"/>
    <dgm:cxn modelId="{5F01EB3D-BC9D-4156-8A3C-F2EA119FD69E}" srcId="{21B7D382-5FB0-4ACD-A848-9567B7A7DF09}" destId="{E4B5FECE-3DDF-4DB5-9180-A2510D9B0C37}" srcOrd="4" destOrd="0" parTransId="{57C0CCE9-A1BA-4FE3-A2EE-8E3F4C6E8A69}" sibTransId="{FF6AA4B7-7314-4BD7-972C-D5F0B37E63F3}"/>
    <dgm:cxn modelId="{9F952DA2-54FC-4191-B6E0-C8E5FBF35470}" type="presOf" srcId="{21B7D382-5FB0-4ACD-A848-9567B7A7DF09}" destId="{7C5A47C7-B0CC-4367-920E-9826956A1ED9}" srcOrd="0" destOrd="0" presId="urn:microsoft.com/office/officeart/2005/8/layout/default#3"/>
    <dgm:cxn modelId="{4265EFF1-80C6-4175-AF9D-FA78C0BEA010}" type="presParOf" srcId="{7C5A47C7-B0CC-4367-920E-9826956A1ED9}" destId="{5767E962-5A87-49B8-8597-0FAE858DC8AE}" srcOrd="0" destOrd="0" presId="urn:microsoft.com/office/officeart/2005/8/layout/default#3"/>
    <dgm:cxn modelId="{A5FD7BC3-A908-4201-B4DB-B9F60FD8E6B9}" type="presParOf" srcId="{7C5A47C7-B0CC-4367-920E-9826956A1ED9}" destId="{58B57FFF-45B7-429F-8496-331A645F50BC}" srcOrd="1" destOrd="0" presId="urn:microsoft.com/office/officeart/2005/8/layout/default#3"/>
    <dgm:cxn modelId="{6FF84640-3F70-47C7-8833-75197FD9B94B}" type="presParOf" srcId="{7C5A47C7-B0CC-4367-920E-9826956A1ED9}" destId="{1D047702-2A04-4387-8F17-09DD315E396E}" srcOrd="2" destOrd="0" presId="urn:microsoft.com/office/officeart/2005/8/layout/default#3"/>
    <dgm:cxn modelId="{80704ED4-2802-4FE2-BE20-1618FF1B4BD5}" type="presParOf" srcId="{7C5A47C7-B0CC-4367-920E-9826956A1ED9}" destId="{10F09333-0586-4557-B838-23A5F729F8D7}" srcOrd="3" destOrd="0" presId="urn:microsoft.com/office/officeart/2005/8/layout/default#3"/>
    <dgm:cxn modelId="{4AAC1F81-FF74-4B31-87F4-F2A5CD09D46D}" type="presParOf" srcId="{7C5A47C7-B0CC-4367-920E-9826956A1ED9}" destId="{B87E6439-9319-41CA-883B-97D0CDFCDF70}" srcOrd="4" destOrd="0" presId="urn:microsoft.com/office/officeart/2005/8/layout/default#3"/>
    <dgm:cxn modelId="{6A82C8D8-BFD1-4D61-9E27-56D523D6D0CC}" type="presParOf" srcId="{7C5A47C7-B0CC-4367-920E-9826956A1ED9}" destId="{F2084DA4-009A-48CD-9AA9-93418EA79DF4}" srcOrd="5" destOrd="0" presId="urn:microsoft.com/office/officeart/2005/8/layout/default#3"/>
    <dgm:cxn modelId="{D3C8B149-AF63-406F-9525-BA6B999AD82A}" type="presParOf" srcId="{7C5A47C7-B0CC-4367-920E-9826956A1ED9}" destId="{FDE1A08E-0624-458E-983C-B98EC37412E3}" srcOrd="6" destOrd="0" presId="urn:microsoft.com/office/officeart/2005/8/layout/default#3"/>
    <dgm:cxn modelId="{21697D42-D572-43DB-B129-D8B75E4B3308}" type="presParOf" srcId="{7C5A47C7-B0CC-4367-920E-9826956A1ED9}" destId="{74FC5D2C-C226-45A2-8051-E3B5ABBEFD49}" srcOrd="7" destOrd="0" presId="urn:microsoft.com/office/officeart/2005/8/layout/default#3"/>
    <dgm:cxn modelId="{4089839F-DBB6-48C5-AAA1-8302804C9B9E}" type="presParOf" srcId="{7C5A47C7-B0CC-4367-920E-9826956A1ED9}" destId="{7185776C-0626-4464-AEAB-1CE91083FD43}" srcOrd="8" destOrd="0" presId="urn:microsoft.com/office/officeart/2005/8/layout/default#3"/>
    <dgm:cxn modelId="{30A02919-641E-45A5-8B01-07B61C9941FE}" type="presParOf" srcId="{7C5A47C7-B0CC-4367-920E-9826956A1ED9}" destId="{FEB316E1-EFE3-457C-B85A-86D1A2CCF632}" srcOrd="9" destOrd="0" presId="urn:microsoft.com/office/officeart/2005/8/layout/default#3"/>
    <dgm:cxn modelId="{1836AA03-59D0-45F7-93E6-B2B344A643BF}" type="presParOf" srcId="{7C5A47C7-B0CC-4367-920E-9826956A1ED9}" destId="{EB557757-FB54-4683-AF2C-86EBD855CDF3}" srcOrd="10" destOrd="0" presId="urn:microsoft.com/office/officeart/2005/8/layout/default#3"/>
    <dgm:cxn modelId="{6D5668E1-D5A5-49BB-87B8-1313F2D63969}" type="presParOf" srcId="{7C5A47C7-B0CC-4367-920E-9826956A1ED9}" destId="{83B1A941-7D3F-4607-989F-47D3DFB4F227}" srcOrd="11" destOrd="0" presId="urn:microsoft.com/office/officeart/2005/8/layout/default#3"/>
    <dgm:cxn modelId="{AB6284A3-EC52-466F-8428-04EC44988406}" type="presParOf" srcId="{7C5A47C7-B0CC-4367-920E-9826956A1ED9}" destId="{0F8738F2-F5CF-41E3-B3E9-3CB54102DFE9}" srcOrd="12" destOrd="0" presId="urn:microsoft.com/office/officeart/2005/8/layout/default#3"/>
    <dgm:cxn modelId="{9C426C77-EB55-488D-BBE9-68B75A1F8BBC}" type="presParOf" srcId="{7C5A47C7-B0CC-4367-920E-9826956A1ED9}" destId="{1233AE15-3FA5-4AC8-867E-5664B3351264}" srcOrd="13" destOrd="0" presId="urn:microsoft.com/office/officeart/2005/8/layout/default#3"/>
    <dgm:cxn modelId="{EDA6E45B-765B-4A1E-BFDE-DBDBD882A435}" type="presParOf" srcId="{7C5A47C7-B0CC-4367-920E-9826956A1ED9}" destId="{8CA54F17-D759-434A-9F6D-233974E764C8}" srcOrd="14" destOrd="0" presId="urn:microsoft.com/office/officeart/2005/8/layout/default#3"/>
    <dgm:cxn modelId="{541514D3-B7E3-4611-B313-352A580DA4B8}" type="presParOf" srcId="{7C5A47C7-B0CC-4367-920E-9826956A1ED9}" destId="{FF51758B-275A-4358-8274-92A1178E943F}" srcOrd="15" destOrd="0" presId="urn:microsoft.com/office/officeart/2005/8/layout/default#3"/>
    <dgm:cxn modelId="{2DDFF93B-5D3D-4F30-89D5-F5CD1B379C80}" type="presParOf" srcId="{7C5A47C7-B0CC-4367-920E-9826956A1ED9}" destId="{1877D0DD-AB81-431C-B02B-7A0A56993CB6}" srcOrd="16" destOrd="0" presId="urn:microsoft.com/office/officeart/2005/8/layout/default#3"/>
    <dgm:cxn modelId="{9EDDC076-F537-4EB4-951D-ABCBABA07E94}" type="presParOf" srcId="{7C5A47C7-B0CC-4367-920E-9826956A1ED9}" destId="{98BFB19E-2626-47DD-9742-457F7A28C45F}" srcOrd="17" destOrd="0" presId="urn:microsoft.com/office/officeart/2005/8/layout/default#3"/>
    <dgm:cxn modelId="{A22C18D6-693F-41FC-9A75-E096038151AE}" type="presParOf" srcId="{7C5A47C7-B0CC-4367-920E-9826956A1ED9}" destId="{101C3026-7476-41E8-B751-98F4AA18134C}" srcOrd="18" destOrd="0" presId="urn:microsoft.com/office/officeart/2005/8/layout/defaul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453419-060B-4794-AF2D-1A58108B7C06}">
      <dsp:nvSpPr>
        <dsp:cNvPr id="0" name=""/>
        <dsp:cNvSpPr/>
      </dsp:nvSpPr>
      <dsp:spPr>
        <a:xfrm rot="5400000">
          <a:off x="3667186" y="-1339014"/>
          <a:ext cx="1766186" cy="4889299"/>
        </a:xfrm>
        <a:prstGeom prst="round2SameRect">
          <a:avLst/>
        </a:prstGeom>
        <a:solidFill>
          <a:schemeClr val="accent3">
            <a:lumMod val="40000"/>
            <a:lumOff val="60000"/>
            <a:alpha val="90000"/>
          </a:schemeClr>
        </a:solidFill>
        <a:ln w="25400" cap="flat" cmpd="sng" algn="ctr">
          <a:solidFill>
            <a:schemeClr val="accent3">
              <a:lumMod val="40000"/>
              <a:lumOff val="6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ctr" defTabSz="1422400">
            <a:lnSpc>
              <a:spcPct val="90000"/>
            </a:lnSpc>
            <a:spcBef>
              <a:spcPct val="0"/>
            </a:spcBef>
            <a:spcAft>
              <a:spcPct val="15000"/>
            </a:spcAft>
            <a:buChar char="••"/>
          </a:pPr>
          <a:r>
            <a:rPr lang="en-US" sz="3200" b="1" kern="1200" dirty="0" smtClean="0">
              <a:latin typeface="Arial" panose="020B0604020202020204" pitchFamily="34" charset="0"/>
              <a:cs typeface="Arial" panose="020B0604020202020204" pitchFamily="34" charset="0"/>
            </a:rPr>
            <a:t>½ cup soybeans = </a:t>
          </a:r>
          <a:br>
            <a:rPr lang="en-US" sz="3200" b="1" kern="1200" dirty="0" smtClean="0">
              <a:latin typeface="Arial" panose="020B0604020202020204" pitchFamily="34" charset="0"/>
              <a:cs typeface="Arial" panose="020B0604020202020204" pitchFamily="34" charset="0"/>
            </a:rPr>
          </a:br>
          <a:r>
            <a:rPr lang="en-US" sz="3200" b="1" kern="1200" dirty="0" smtClean="0">
              <a:latin typeface="Arial" panose="020B0604020202020204" pitchFamily="34" charset="0"/>
              <a:cs typeface="Arial" panose="020B0604020202020204" pitchFamily="34" charset="0"/>
            </a:rPr>
            <a:t>½ cup serving of vegetables</a:t>
          </a:r>
          <a:endParaRPr lang="en-US" sz="3200" b="1" kern="1200" dirty="0">
            <a:latin typeface="Arial" panose="020B0604020202020204" pitchFamily="34" charset="0"/>
            <a:cs typeface="Arial" panose="020B0604020202020204" pitchFamily="34" charset="0"/>
          </a:endParaRPr>
        </a:p>
      </dsp:txBody>
      <dsp:txXfrm rot="-5400000">
        <a:off x="2105630" y="308760"/>
        <a:ext cx="4803081" cy="1593750"/>
      </dsp:txXfrm>
    </dsp:sp>
    <dsp:sp modelId="{30B291D9-62FD-4FC2-ACBC-FE516D2E69D8}">
      <dsp:nvSpPr>
        <dsp:cNvPr id="0" name=""/>
        <dsp:cNvSpPr/>
      </dsp:nvSpPr>
      <dsp:spPr>
        <a:xfrm>
          <a:off x="0" y="0"/>
          <a:ext cx="2410977" cy="2207732"/>
        </a:xfrm>
        <a:prstGeom prst="round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b="0" kern="1200" dirty="0" smtClean="0">
              <a:solidFill>
                <a:schemeClr val="tx1"/>
              </a:solidFill>
              <a:latin typeface="Franklin Gothic Demi" panose="020B0703020102020204" pitchFamily="34" charset="0"/>
            </a:rPr>
            <a:t>Vegetable Group</a:t>
          </a:r>
          <a:endParaRPr lang="en-US" sz="3200" b="0" kern="1200" dirty="0">
            <a:solidFill>
              <a:schemeClr val="tx1"/>
            </a:solidFill>
            <a:latin typeface="Franklin Gothic Demi" panose="020B0703020102020204" pitchFamily="34" charset="0"/>
          </a:endParaRPr>
        </a:p>
      </dsp:txBody>
      <dsp:txXfrm>
        <a:off x="107773" y="107773"/>
        <a:ext cx="2195431" cy="1992186"/>
      </dsp:txXfrm>
    </dsp:sp>
    <dsp:sp modelId="{DC3898E5-3CE8-4080-8C24-032DB4A9203A}">
      <dsp:nvSpPr>
        <dsp:cNvPr id="0" name=""/>
        <dsp:cNvSpPr/>
      </dsp:nvSpPr>
      <dsp:spPr>
        <a:xfrm rot="5400000">
          <a:off x="3598912" y="1110305"/>
          <a:ext cx="1766186" cy="4643359"/>
        </a:xfrm>
        <a:prstGeom prst="round2SameRect">
          <a:avLst/>
        </a:prstGeom>
        <a:solidFill>
          <a:schemeClr val="accent4">
            <a:lumMod val="40000"/>
            <a:lumOff val="60000"/>
            <a:alpha val="90000"/>
          </a:schemeClr>
        </a:solidFill>
        <a:ln w="25400" cap="flat" cmpd="sng" algn="ctr">
          <a:solidFill>
            <a:schemeClr val="accent4">
              <a:lumMod val="40000"/>
              <a:lumOff val="6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ctr" defTabSz="1422400">
            <a:lnSpc>
              <a:spcPct val="90000"/>
            </a:lnSpc>
            <a:spcBef>
              <a:spcPct val="0"/>
            </a:spcBef>
            <a:spcAft>
              <a:spcPct val="15000"/>
            </a:spcAft>
            <a:buChar char="••"/>
          </a:pPr>
          <a:r>
            <a:rPr lang="en-US" sz="3200" b="1" kern="1200" dirty="0" smtClean="0">
              <a:latin typeface="Arial" panose="020B0604020202020204" pitchFamily="34" charset="0"/>
              <a:cs typeface="Arial" panose="020B0604020202020204" pitchFamily="34" charset="0"/>
            </a:rPr>
            <a:t>½ cup soybeans = 2 ounce equivalent of protein</a:t>
          </a:r>
          <a:endParaRPr lang="en-US" sz="3200" b="1" kern="1200" dirty="0">
            <a:latin typeface="Arial" panose="020B0604020202020204" pitchFamily="34" charset="0"/>
            <a:cs typeface="Arial" panose="020B0604020202020204" pitchFamily="34" charset="0"/>
          </a:endParaRPr>
        </a:p>
      </dsp:txBody>
      <dsp:txXfrm rot="-5400000">
        <a:off x="2160326" y="2635109"/>
        <a:ext cx="4557141" cy="1593750"/>
      </dsp:txXfrm>
    </dsp:sp>
    <dsp:sp modelId="{81AAF00B-5DC0-422C-99B3-697DE5FE47B2}">
      <dsp:nvSpPr>
        <dsp:cNvPr id="0" name=""/>
        <dsp:cNvSpPr/>
      </dsp:nvSpPr>
      <dsp:spPr>
        <a:xfrm>
          <a:off x="0" y="2318230"/>
          <a:ext cx="2411547" cy="2207732"/>
        </a:xfrm>
        <a:prstGeom prst="round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b="0" kern="1200" dirty="0" smtClean="0">
              <a:solidFill>
                <a:schemeClr val="bg1"/>
              </a:solidFill>
              <a:latin typeface="Franklin Gothic Demi" panose="020B0703020102020204" pitchFamily="34" charset="0"/>
            </a:rPr>
            <a:t>Protein Group</a:t>
          </a:r>
          <a:endParaRPr lang="en-US" sz="3200" b="0" kern="1200" dirty="0">
            <a:solidFill>
              <a:schemeClr val="bg1"/>
            </a:solidFill>
            <a:latin typeface="Franklin Gothic Demi" panose="020B0703020102020204" pitchFamily="34" charset="0"/>
          </a:endParaRPr>
        </a:p>
      </dsp:txBody>
      <dsp:txXfrm>
        <a:off x="107773" y="2426003"/>
        <a:ext cx="2196001" cy="19921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67E962-5A87-49B8-8597-0FAE858DC8AE}">
      <dsp:nvSpPr>
        <dsp:cNvPr id="0" name=""/>
        <dsp:cNvSpPr/>
      </dsp:nvSpPr>
      <dsp:spPr>
        <a:xfrm>
          <a:off x="2589" y="681379"/>
          <a:ext cx="2054423" cy="1232654"/>
        </a:xfrm>
        <a:prstGeom prst="rect">
          <a:avLst/>
        </a:prstGeom>
        <a:solidFill>
          <a:schemeClr val="accent3">
            <a:lumMod val="5000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solidFill>
                <a:schemeClr val="bg1"/>
              </a:solidFill>
              <a:latin typeface="Franklin Gothic Demi" pitchFamily="34" charset="0"/>
            </a:rPr>
            <a:t>Excellent source of fiber</a:t>
          </a:r>
          <a:endParaRPr lang="en-US" sz="2600" kern="1200" dirty="0">
            <a:solidFill>
              <a:schemeClr val="bg1"/>
            </a:solidFill>
            <a:latin typeface="Franklin Gothic Demi" pitchFamily="34" charset="0"/>
          </a:endParaRPr>
        </a:p>
      </dsp:txBody>
      <dsp:txXfrm>
        <a:off x="2589" y="681379"/>
        <a:ext cx="2054423" cy="1232654"/>
      </dsp:txXfrm>
    </dsp:sp>
    <dsp:sp modelId="{1D047702-2A04-4387-8F17-09DD315E396E}">
      <dsp:nvSpPr>
        <dsp:cNvPr id="0" name=""/>
        <dsp:cNvSpPr/>
      </dsp:nvSpPr>
      <dsp:spPr>
        <a:xfrm>
          <a:off x="2262455" y="681379"/>
          <a:ext cx="2054423" cy="1232654"/>
        </a:xfrm>
        <a:prstGeom prst="rect">
          <a:avLst/>
        </a:prstGeom>
        <a:solidFill>
          <a:schemeClr val="accent3">
            <a:lumMod val="5000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solidFill>
                <a:schemeClr val="bg1"/>
              </a:solidFill>
              <a:latin typeface="Franklin Gothic Demi" pitchFamily="34" charset="0"/>
            </a:rPr>
            <a:t>Good source of B vitamins</a:t>
          </a:r>
          <a:endParaRPr lang="en-US" sz="2600" kern="1200" dirty="0">
            <a:solidFill>
              <a:schemeClr val="bg1"/>
            </a:solidFill>
            <a:latin typeface="Franklin Gothic Demi" pitchFamily="34" charset="0"/>
          </a:endParaRPr>
        </a:p>
      </dsp:txBody>
      <dsp:txXfrm>
        <a:off x="2262455" y="681379"/>
        <a:ext cx="2054423" cy="1232654"/>
      </dsp:txXfrm>
    </dsp:sp>
    <dsp:sp modelId="{B87E6439-9319-41CA-883B-97D0CDFCDF70}">
      <dsp:nvSpPr>
        <dsp:cNvPr id="0" name=""/>
        <dsp:cNvSpPr/>
      </dsp:nvSpPr>
      <dsp:spPr>
        <a:xfrm>
          <a:off x="4522321" y="681379"/>
          <a:ext cx="2054423" cy="1232654"/>
        </a:xfrm>
        <a:prstGeom prst="rect">
          <a:avLst/>
        </a:prstGeom>
        <a:solidFill>
          <a:schemeClr val="accent3">
            <a:lumMod val="5000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solidFill>
                <a:schemeClr val="bg1"/>
              </a:solidFill>
              <a:latin typeface="Franklin Gothic Demi" pitchFamily="34" charset="0"/>
            </a:rPr>
            <a:t>Low fat</a:t>
          </a:r>
          <a:endParaRPr lang="en-US" sz="2600" kern="1200" dirty="0">
            <a:solidFill>
              <a:schemeClr val="bg1"/>
            </a:solidFill>
            <a:latin typeface="Franklin Gothic Demi" pitchFamily="34" charset="0"/>
          </a:endParaRPr>
        </a:p>
      </dsp:txBody>
      <dsp:txXfrm>
        <a:off x="4522321" y="681379"/>
        <a:ext cx="2054423" cy="1232654"/>
      </dsp:txXfrm>
    </dsp:sp>
    <dsp:sp modelId="{FDE1A08E-0624-458E-983C-B98EC37412E3}">
      <dsp:nvSpPr>
        <dsp:cNvPr id="0" name=""/>
        <dsp:cNvSpPr/>
      </dsp:nvSpPr>
      <dsp:spPr>
        <a:xfrm>
          <a:off x="6782186" y="681379"/>
          <a:ext cx="2054423" cy="1232654"/>
        </a:xfrm>
        <a:prstGeom prst="rect">
          <a:avLst/>
        </a:prstGeom>
        <a:solidFill>
          <a:schemeClr val="accent3">
            <a:lumMod val="5000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solidFill>
                <a:schemeClr val="bg1"/>
              </a:solidFill>
              <a:latin typeface="Franklin Gothic Demi" pitchFamily="34" charset="0"/>
            </a:rPr>
            <a:t>Low sodium</a:t>
          </a:r>
          <a:endParaRPr lang="en-US" sz="2600" kern="1200" dirty="0">
            <a:solidFill>
              <a:schemeClr val="bg1"/>
            </a:solidFill>
            <a:latin typeface="Franklin Gothic Demi" pitchFamily="34" charset="0"/>
          </a:endParaRPr>
        </a:p>
      </dsp:txBody>
      <dsp:txXfrm>
        <a:off x="6782186" y="681379"/>
        <a:ext cx="2054423" cy="1232654"/>
      </dsp:txXfrm>
    </dsp:sp>
    <dsp:sp modelId="{7185776C-0626-4464-AEAB-1CE91083FD43}">
      <dsp:nvSpPr>
        <dsp:cNvPr id="0" name=""/>
        <dsp:cNvSpPr/>
      </dsp:nvSpPr>
      <dsp:spPr>
        <a:xfrm>
          <a:off x="2589" y="2119475"/>
          <a:ext cx="2054423" cy="1232654"/>
        </a:xfrm>
        <a:prstGeom prst="rect">
          <a:avLst/>
        </a:prstGeom>
        <a:solidFill>
          <a:schemeClr val="accent3">
            <a:lumMod val="5000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solidFill>
                <a:schemeClr val="bg1"/>
              </a:solidFill>
              <a:latin typeface="Franklin Gothic Demi" pitchFamily="34" charset="0"/>
            </a:rPr>
            <a:t>Good source of iron</a:t>
          </a:r>
          <a:endParaRPr lang="en-US" sz="2600" kern="1200" dirty="0">
            <a:solidFill>
              <a:schemeClr val="bg1"/>
            </a:solidFill>
            <a:latin typeface="Franklin Gothic Demi" pitchFamily="34" charset="0"/>
          </a:endParaRPr>
        </a:p>
      </dsp:txBody>
      <dsp:txXfrm>
        <a:off x="2589" y="2119475"/>
        <a:ext cx="2054423" cy="1232654"/>
      </dsp:txXfrm>
    </dsp:sp>
    <dsp:sp modelId="{EB557757-FB54-4683-AF2C-86EBD855CDF3}">
      <dsp:nvSpPr>
        <dsp:cNvPr id="0" name=""/>
        <dsp:cNvSpPr/>
      </dsp:nvSpPr>
      <dsp:spPr>
        <a:xfrm>
          <a:off x="2262455" y="2119475"/>
          <a:ext cx="2054423" cy="1232654"/>
        </a:xfrm>
        <a:prstGeom prst="rect">
          <a:avLst/>
        </a:prstGeom>
        <a:solidFill>
          <a:schemeClr val="accent3">
            <a:lumMod val="5000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solidFill>
                <a:schemeClr val="bg1"/>
              </a:solidFill>
              <a:latin typeface="Franklin Gothic Demi" pitchFamily="34" charset="0"/>
            </a:rPr>
            <a:t>Excellent source of protein </a:t>
          </a:r>
          <a:endParaRPr lang="en-US" sz="2600" kern="1200" dirty="0">
            <a:solidFill>
              <a:schemeClr val="bg1"/>
            </a:solidFill>
            <a:latin typeface="Franklin Gothic Demi" pitchFamily="34" charset="0"/>
          </a:endParaRPr>
        </a:p>
      </dsp:txBody>
      <dsp:txXfrm>
        <a:off x="2262455" y="2119475"/>
        <a:ext cx="2054423" cy="1232654"/>
      </dsp:txXfrm>
    </dsp:sp>
    <dsp:sp modelId="{0F8738F2-F5CF-41E3-B3E9-3CB54102DFE9}">
      <dsp:nvSpPr>
        <dsp:cNvPr id="0" name=""/>
        <dsp:cNvSpPr/>
      </dsp:nvSpPr>
      <dsp:spPr>
        <a:xfrm>
          <a:off x="4522321" y="2119475"/>
          <a:ext cx="2054423" cy="1232654"/>
        </a:xfrm>
        <a:prstGeom prst="rect">
          <a:avLst/>
        </a:prstGeom>
        <a:solidFill>
          <a:schemeClr val="accent3">
            <a:lumMod val="5000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solidFill>
                <a:schemeClr val="bg1"/>
              </a:solidFill>
              <a:latin typeface="Franklin Gothic Demi" pitchFamily="34" charset="0"/>
            </a:rPr>
            <a:t>Good source of phosphorus</a:t>
          </a:r>
          <a:endParaRPr lang="en-US" sz="2600" kern="1200" dirty="0">
            <a:solidFill>
              <a:schemeClr val="bg1"/>
            </a:solidFill>
            <a:latin typeface="Franklin Gothic Demi" pitchFamily="34" charset="0"/>
          </a:endParaRPr>
        </a:p>
      </dsp:txBody>
      <dsp:txXfrm>
        <a:off x="4522321" y="2119475"/>
        <a:ext cx="2054423" cy="1232654"/>
      </dsp:txXfrm>
    </dsp:sp>
    <dsp:sp modelId="{8CA54F17-D759-434A-9F6D-233974E764C8}">
      <dsp:nvSpPr>
        <dsp:cNvPr id="0" name=""/>
        <dsp:cNvSpPr/>
      </dsp:nvSpPr>
      <dsp:spPr>
        <a:xfrm>
          <a:off x="6782186" y="2119475"/>
          <a:ext cx="2054423" cy="1232654"/>
        </a:xfrm>
        <a:prstGeom prst="rect">
          <a:avLst/>
        </a:prstGeom>
        <a:solidFill>
          <a:schemeClr val="accent3">
            <a:lumMod val="5000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solidFill>
                <a:schemeClr val="bg1"/>
              </a:solidFill>
              <a:latin typeface="Franklin Gothic Demi" pitchFamily="34" charset="0"/>
            </a:rPr>
            <a:t>Low glycemic index</a:t>
          </a:r>
          <a:endParaRPr lang="en-US" sz="2600" kern="1200" dirty="0">
            <a:solidFill>
              <a:schemeClr val="bg1"/>
            </a:solidFill>
            <a:latin typeface="Franklin Gothic Demi" pitchFamily="34" charset="0"/>
          </a:endParaRPr>
        </a:p>
      </dsp:txBody>
      <dsp:txXfrm>
        <a:off x="6782186" y="2119475"/>
        <a:ext cx="2054423" cy="1232654"/>
      </dsp:txXfrm>
    </dsp:sp>
    <dsp:sp modelId="{1877D0DD-AB81-431C-B02B-7A0A56993CB6}">
      <dsp:nvSpPr>
        <dsp:cNvPr id="0" name=""/>
        <dsp:cNvSpPr/>
      </dsp:nvSpPr>
      <dsp:spPr>
        <a:xfrm>
          <a:off x="2262455" y="3557572"/>
          <a:ext cx="2054423" cy="1232654"/>
        </a:xfrm>
        <a:prstGeom prst="rect">
          <a:avLst/>
        </a:prstGeom>
        <a:solidFill>
          <a:schemeClr val="accent3">
            <a:lumMod val="5000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solidFill>
                <a:schemeClr val="bg1"/>
              </a:solidFill>
              <a:latin typeface="Franklin Gothic Demi" pitchFamily="34" charset="0"/>
            </a:rPr>
            <a:t>Gluten-free</a:t>
          </a:r>
          <a:endParaRPr lang="en-US" sz="2600" kern="1200" dirty="0">
            <a:solidFill>
              <a:schemeClr val="bg1"/>
            </a:solidFill>
            <a:latin typeface="Franklin Gothic Demi" pitchFamily="34" charset="0"/>
          </a:endParaRPr>
        </a:p>
      </dsp:txBody>
      <dsp:txXfrm>
        <a:off x="2262455" y="3557572"/>
        <a:ext cx="2054423" cy="1232654"/>
      </dsp:txXfrm>
    </dsp:sp>
    <dsp:sp modelId="{101C3026-7476-41E8-B751-98F4AA18134C}">
      <dsp:nvSpPr>
        <dsp:cNvPr id="0" name=""/>
        <dsp:cNvSpPr/>
      </dsp:nvSpPr>
      <dsp:spPr>
        <a:xfrm>
          <a:off x="4522321" y="3557572"/>
          <a:ext cx="2054423" cy="1232654"/>
        </a:xfrm>
        <a:prstGeom prst="rect">
          <a:avLst/>
        </a:prstGeom>
        <a:solidFill>
          <a:schemeClr val="accent3">
            <a:lumMod val="5000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solidFill>
                <a:schemeClr val="bg1"/>
              </a:solidFill>
              <a:latin typeface="Franklin Gothic Demi" pitchFamily="34" charset="0"/>
            </a:rPr>
            <a:t>Cholesterol-free</a:t>
          </a:r>
          <a:endParaRPr lang="en-US" sz="2600" kern="1200" dirty="0">
            <a:solidFill>
              <a:schemeClr val="bg1"/>
            </a:solidFill>
            <a:latin typeface="Franklin Gothic Demi" pitchFamily="34" charset="0"/>
          </a:endParaRPr>
        </a:p>
      </dsp:txBody>
      <dsp:txXfrm>
        <a:off x="4522321" y="3557572"/>
        <a:ext cx="2054423" cy="123265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3">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56050" y="0"/>
            <a:ext cx="3027363" cy="465138"/>
          </a:xfrm>
          <a:prstGeom prst="rect">
            <a:avLst/>
          </a:prstGeom>
        </p:spPr>
        <p:txBody>
          <a:bodyPr vert="horz" lIns="91440" tIns="45720" rIns="91440" bIns="45720" rtlCol="0"/>
          <a:lstStyle>
            <a:lvl1pPr algn="r">
              <a:defRPr sz="1200"/>
            </a:lvl1pPr>
          </a:lstStyle>
          <a:p>
            <a:fld id="{177D2B74-BE16-4524-8EE0-5DCD845E6A87}" type="datetimeFigureOut">
              <a:rPr lang="en-US" smtClean="0"/>
              <a:t>1/24/2016</a:t>
            </a:fld>
            <a:endParaRPr lang="en-US"/>
          </a:p>
        </p:txBody>
      </p:sp>
      <p:sp>
        <p:nvSpPr>
          <p:cNvPr id="4" name="Footer Placeholder 3"/>
          <p:cNvSpPr>
            <a:spLocks noGrp="1"/>
          </p:cNvSpPr>
          <p:nvPr>
            <p:ph type="ftr" sz="quarter" idx="2"/>
          </p:nvPr>
        </p:nvSpPr>
        <p:spPr>
          <a:xfrm>
            <a:off x="0" y="8818563"/>
            <a:ext cx="3027363" cy="4651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56050" y="8818563"/>
            <a:ext cx="3027363" cy="465137"/>
          </a:xfrm>
          <a:prstGeom prst="rect">
            <a:avLst/>
          </a:prstGeom>
        </p:spPr>
        <p:txBody>
          <a:bodyPr vert="horz" lIns="91440" tIns="45720" rIns="91440" bIns="45720" rtlCol="0" anchor="b"/>
          <a:lstStyle>
            <a:lvl1pPr algn="r">
              <a:defRPr sz="1200"/>
            </a:lvl1pPr>
          </a:lstStyle>
          <a:p>
            <a:fld id="{27D49EE9-F2C5-402C-8716-BFB3852719EE}" type="slidenum">
              <a:rPr lang="en-US" smtClean="0"/>
              <a:t>‹#›</a:t>
            </a:fld>
            <a:endParaRPr lang="en-US"/>
          </a:p>
        </p:txBody>
      </p:sp>
    </p:spTree>
    <p:extLst>
      <p:ext uri="{BB962C8B-B14F-4D97-AF65-F5344CB8AC3E}">
        <p14:creationId xmlns:p14="http://schemas.microsoft.com/office/powerpoint/2010/main" val="35418746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9CBC24C1-DFF6-4D07-B3DE-ED7C88FB7864}" type="datetimeFigureOut">
              <a:rPr lang="en-US" smtClean="0"/>
              <a:t>1/24/2016</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0B6E8213-ED5F-4D81-B646-68B6CDAF477D}" type="slidenum">
              <a:rPr lang="en-US" smtClean="0"/>
              <a:t>‹#›</a:t>
            </a:fld>
            <a:endParaRPr lang="en-US"/>
          </a:p>
        </p:txBody>
      </p:sp>
    </p:spTree>
    <p:extLst>
      <p:ext uri="{BB962C8B-B14F-4D97-AF65-F5344CB8AC3E}">
        <p14:creationId xmlns:p14="http://schemas.microsoft.com/office/powerpoint/2010/main" val="1691065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Objectives:</a:t>
            </a:r>
          </a:p>
          <a:p>
            <a:endParaRPr lang="en-US" dirty="0" smtClean="0"/>
          </a:p>
          <a:p>
            <a:r>
              <a:rPr lang="en-US" dirty="0" smtClean="0"/>
              <a:t>Participants</a:t>
            </a:r>
            <a:r>
              <a:rPr lang="en-US" baseline="0" dirty="0" smtClean="0"/>
              <a:t> will be able to identify food sources of soy.</a:t>
            </a:r>
          </a:p>
          <a:p>
            <a:r>
              <a:rPr lang="en-US" baseline="0" dirty="0" smtClean="0"/>
              <a:t>Participants will know what counts as a serving of soy.</a:t>
            </a:r>
          </a:p>
          <a:p>
            <a:r>
              <a:rPr lang="en-US" baseline="0" dirty="0" smtClean="0"/>
              <a:t>Participants will know MyPlate recommendations for soy. </a:t>
            </a:r>
          </a:p>
          <a:p>
            <a:r>
              <a:rPr lang="en-US" baseline="0" dirty="0" smtClean="0"/>
              <a:t>Participants will know how to prepare soy.</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B6E8213-ED5F-4D81-B646-68B6CDAF477D}" type="slidenum">
              <a:rPr lang="en-US" smtClean="0"/>
              <a:t>1</a:t>
            </a:fld>
            <a:endParaRPr lang="en-US"/>
          </a:p>
        </p:txBody>
      </p:sp>
    </p:spTree>
    <p:extLst>
      <p:ext uri="{BB962C8B-B14F-4D97-AF65-F5344CB8AC3E}">
        <p14:creationId xmlns:p14="http://schemas.microsoft.com/office/powerpoint/2010/main" val="2504988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Nutritional analysis of selected soybeans with a reference diet:</a:t>
            </a:r>
          </a:p>
          <a:p>
            <a:pPr marL="174296" indent="-174296">
              <a:buFont typeface="Arial" panose="020B0604020202020204" pitchFamily="34" charset="0"/>
              <a:buChar char="•"/>
            </a:pPr>
            <a:r>
              <a:rPr lang="en-US" dirty="0" smtClean="0"/>
              <a:t>Source: U.S. Department of Agriculture.</a:t>
            </a:r>
            <a:r>
              <a:rPr lang="en-US" baseline="0" dirty="0" smtClean="0"/>
              <a:t> www.supertracker.usda.gov/</a:t>
            </a:r>
          </a:p>
          <a:p>
            <a:pPr marL="174296" indent="-174296">
              <a:buFont typeface="Arial" panose="020B0604020202020204" pitchFamily="34" charset="0"/>
              <a:buChar char="•"/>
            </a:pPr>
            <a:r>
              <a:rPr lang="en-US" baseline="0" dirty="0" smtClean="0"/>
              <a:t>Experts recommend adults consume at least 25 grams of fiber per day.</a:t>
            </a:r>
          </a:p>
          <a:p>
            <a:pPr marL="174296" indent="-174296">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B6E8213-ED5F-4D81-B646-68B6CDAF477D}" type="slidenum">
              <a:rPr lang="en-US" smtClean="0"/>
              <a:t>10</a:t>
            </a:fld>
            <a:endParaRPr lang="en-US"/>
          </a:p>
        </p:txBody>
      </p:sp>
    </p:spTree>
    <p:extLst>
      <p:ext uri="{BB962C8B-B14F-4D97-AF65-F5344CB8AC3E}">
        <p14:creationId xmlns:p14="http://schemas.microsoft.com/office/powerpoint/2010/main" val="4143635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MyPlate Recommendation</a:t>
            </a:r>
          </a:p>
          <a:p>
            <a:r>
              <a:rPr lang="en-US" dirty="0"/>
              <a:t> </a:t>
            </a:r>
          </a:p>
          <a:p>
            <a:r>
              <a:rPr lang="en-US" dirty="0"/>
              <a:t>½ cup soybeans = ½ cup vegetables or 2 ounces protein (2.5 cups vegetables recommended daily)</a:t>
            </a:r>
          </a:p>
          <a:p>
            <a:r>
              <a:rPr lang="en-US" dirty="0"/>
              <a:t>½ cup cubed firm tofu = 2 ounces protein (5.5 ounces recommended daily)</a:t>
            </a:r>
          </a:p>
          <a:p>
            <a:r>
              <a:rPr lang="en-US" dirty="0"/>
              <a:t>1 cup soymilk = 1 cup dairy (3 cups recommended daily)</a:t>
            </a:r>
          </a:p>
          <a:p>
            <a:endParaRPr lang="en-US" dirty="0"/>
          </a:p>
        </p:txBody>
      </p:sp>
      <p:sp>
        <p:nvSpPr>
          <p:cNvPr id="4" name="Slide Number Placeholder 3"/>
          <p:cNvSpPr>
            <a:spLocks noGrp="1"/>
          </p:cNvSpPr>
          <p:nvPr>
            <p:ph type="sldNum" sz="quarter" idx="10"/>
          </p:nvPr>
        </p:nvSpPr>
        <p:spPr/>
        <p:txBody>
          <a:bodyPr/>
          <a:lstStyle/>
          <a:p>
            <a:fld id="{0B6E8213-ED5F-4D81-B646-68B6CDAF477D}" type="slidenum">
              <a:rPr lang="en-US" smtClean="0"/>
              <a:t>11</a:t>
            </a:fld>
            <a:endParaRPr lang="en-US"/>
          </a:p>
        </p:txBody>
      </p:sp>
    </p:spTree>
    <p:extLst>
      <p:ext uri="{BB962C8B-B14F-4D97-AF65-F5344CB8AC3E}">
        <p14:creationId xmlns:p14="http://schemas.microsoft.com/office/powerpoint/2010/main" val="4490713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Soybeans can count toward the Vegetable</a:t>
            </a:r>
            <a:r>
              <a:rPr lang="en-US" baseline="0" dirty="0" smtClean="0"/>
              <a:t> Group or the Protein Foods Group total. The amount of food you need from each group varies depending on gender, age and physical activity level. To find out what’s right for you, visit www.choosemyplate.gov and print out your daily food guide. </a:t>
            </a:r>
          </a:p>
          <a:p>
            <a:r>
              <a:rPr lang="en-US" baseline="0" dirty="0" smtClean="0"/>
              <a:t>On average, adults need about 2.5 to 3 cups of vegetables per day and 5 to 6 ounce equivalents of meat and beans per day. </a:t>
            </a:r>
            <a:br>
              <a:rPr lang="en-US" baseline="0" dirty="0" smtClean="0"/>
            </a:br>
            <a:r>
              <a:rPr lang="en-US" baseline="0" dirty="0" smtClean="0"/>
              <a:t/>
            </a:r>
            <a:br>
              <a:rPr lang="en-US" baseline="0" dirty="0" smtClean="0"/>
            </a:br>
            <a:r>
              <a:rPr lang="en-US" baseline="0" dirty="0" smtClean="0"/>
              <a:t>Soy milk can count as the Dairy Group servings.</a:t>
            </a:r>
            <a:endParaRPr lang="en-US" dirty="0" smtClean="0"/>
          </a:p>
          <a:p>
            <a:endParaRPr lang="en-US" dirty="0"/>
          </a:p>
        </p:txBody>
      </p:sp>
      <p:sp>
        <p:nvSpPr>
          <p:cNvPr id="4" name="Slide Number Placeholder 3"/>
          <p:cNvSpPr>
            <a:spLocks noGrp="1"/>
          </p:cNvSpPr>
          <p:nvPr>
            <p:ph type="sldNum" sz="quarter" idx="10"/>
          </p:nvPr>
        </p:nvSpPr>
        <p:spPr/>
        <p:txBody>
          <a:bodyPr/>
          <a:lstStyle/>
          <a:p>
            <a:fld id="{0B6E8213-ED5F-4D81-B646-68B6CDAF477D}" type="slidenum">
              <a:rPr lang="en-US" smtClean="0"/>
              <a:t>12</a:t>
            </a:fld>
            <a:endParaRPr lang="en-US"/>
          </a:p>
        </p:txBody>
      </p:sp>
    </p:spTree>
    <p:extLst>
      <p:ext uri="{BB962C8B-B14F-4D97-AF65-F5344CB8AC3E}">
        <p14:creationId xmlns:p14="http://schemas.microsoft.com/office/powerpoint/2010/main" val="1465792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Gluten-free</a:t>
            </a:r>
            <a:r>
              <a:rPr lang="en-US" baseline="0" dirty="0" smtClean="0"/>
              <a:t> diet: Soybeans contain no gluten (protein found in wheat and some other cereal grains), so people with gluten intolerances (celiac disease) can include soybeans in their recipes. </a:t>
            </a:r>
          </a:p>
          <a:p>
            <a:endParaRPr lang="en-US" baseline="0" dirty="0" smtClean="0"/>
          </a:p>
          <a:p>
            <a:r>
              <a:rPr lang="en-US" baseline="0" dirty="0" smtClean="0"/>
              <a:t>Diabetic diet: Pulses may help with blood glucose management because of their low glycemic index (measure of how fast carbohydrate-containing foods raise blood sugar levels.) A low glycemic index means soybeans raise blood sugar slowly, compared with foods having a high glycemic index. </a:t>
            </a:r>
          </a:p>
          <a:p>
            <a:endParaRPr lang="en-US" baseline="0" dirty="0" smtClean="0"/>
          </a:p>
          <a:p>
            <a:r>
              <a:rPr lang="en-US" baseline="0" dirty="0" smtClean="0"/>
              <a:t>Vegetarian diet: Soybeans are a good source of protein, an essential part of the vegetarian diet.</a:t>
            </a:r>
          </a:p>
          <a:p>
            <a:endParaRPr lang="en-US" baseline="0" dirty="0" smtClean="0"/>
          </a:p>
          <a:p>
            <a:r>
              <a:rPr lang="en-US" baseline="0" dirty="0" smtClean="0"/>
              <a:t>Weight management diet: Soybeans are high in fiber and protein, leading to a feeling of fullness. They are also low in fat. </a:t>
            </a:r>
          </a:p>
          <a:p>
            <a:r>
              <a:rPr lang="en-US" baseline="0" dirty="0" smtClean="0"/>
              <a:t>*When consuming extra fiber, be sure to drink plenty of water. </a:t>
            </a:r>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0B6E8213-ED5F-4D81-B646-68B6CDAF477D}" type="slidenum">
              <a:rPr lang="en-US" smtClean="0"/>
              <a:t>13</a:t>
            </a:fld>
            <a:endParaRPr lang="en-US"/>
          </a:p>
        </p:txBody>
      </p:sp>
    </p:spTree>
    <p:extLst>
      <p:ext uri="{BB962C8B-B14F-4D97-AF65-F5344CB8AC3E}">
        <p14:creationId xmlns:p14="http://schemas.microsoft.com/office/powerpoint/2010/main" val="38120932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6E8213-ED5F-4D81-B646-68B6CDAF477D}" type="slidenum">
              <a:rPr lang="en-US" smtClean="0"/>
              <a:t>14</a:t>
            </a:fld>
            <a:endParaRPr lang="en-US"/>
          </a:p>
        </p:txBody>
      </p:sp>
    </p:spTree>
    <p:extLst>
      <p:ext uri="{BB962C8B-B14F-4D97-AF65-F5344CB8AC3E}">
        <p14:creationId xmlns:p14="http://schemas.microsoft.com/office/powerpoint/2010/main" val="13406624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Soaking: Wash dried</a:t>
            </a:r>
            <a:r>
              <a:rPr lang="en-US" baseline="0" dirty="0" smtClean="0"/>
              <a:t> soybeans thoroughly and drain. For every 1 cup of dried soybeans, add 3 cups of water and 1 teaspoon of salt. Use any of the cooking methods below: </a:t>
            </a:r>
          </a:p>
          <a:p>
            <a:endParaRPr lang="en-US" baseline="0" dirty="0" smtClean="0"/>
          </a:p>
          <a:p>
            <a:r>
              <a:rPr lang="en-US" baseline="0" dirty="0" smtClean="0"/>
              <a:t>Conventional method: Soak soybeans overnight or eight to 10 hours. Drain and rinse thoroughly. </a:t>
            </a:r>
          </a:p>
          <a:p>
            <a:endParaRPr lang="en-US" baseline="0" dirty="0" smtClean="0"/>
          </a:p>
          <a:p>
            <a:r>
              <a:rPr lang="en-US" baseline="0" dirty="0" smtClean="0"/>
              <a:t>Quick soak: In a large saucepan, bring soybeans and water to a boil and then reduce to a simmer for two minutes. Remove from heat and let sit for an hour. Drain and rinse. </a:t>
            </a:r>
            <a:endParaRPr lang="en-US" dirty="0"/>
          </a:p>
        </p:txBody>
      </p:sp>
      <p:sp>
        <p:nvSpPr>
          <p:cNvPr id="4" name="Slide Number Placeholder 3"/>
          <p:cNvSpPr>
            <a:spLocks noGrp="1"/>
          </p:cNvSpPr>
          <p:nvPr>
            <p:ph type="sldNum" sz="quarter" idx="10"/>
          </p:nvPr>
        </p:nvSpPr>
        <p:spPr/>
        <p:txBody>
          <a:bodyPr/>
          <a:lstStyle/>
          <a:p>
            <a:fld id="{0B6E8213-ED5F-4D81-B646-68B6CDAF477D}" type="slidenum">
              <a:rPr lang="en-US" smtClean="0"/>
              <a:t>15</a:t>
            </a:fld>
            <a:endParaRPr lang="en-US"/>
          </a:p>
        </p:txBody>
      </p:sp>
    </p:spTree>
    <p:extLst>
      <p:ext uri="{BB962C8B-B14F-4D97-AF65-F5344CB8AC3E}">
        <p14:creationId xmlns:p14="http://schemas.microsoft.com/office/powerpoint/2010/main" val="13334520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Breakfast Recipes</a:t>
            </a:r>
          </a:p>
          <a:p>
            <a:pPr marL="174296" indent="-174296">
              <a:buFont typeface="Arial" panose="020B0604020202020204" pitchFamily="34" charset="0"/>
              <a:buChar char="•"/>
            </a:pPr>
            <a:r>
              <a:rPr lang="en-US" dirty="0" smtClean="0"/>
              <a:t>Mixed-berry fusion</a:t>
            </a:r>
            <a:r>
              <a:rPr lang="en-US" baseline="0" dirty="0" smtClean="0"/>
              <a:t> smoothie</a:t>
            </a:r>
          </a:p>
          <a:p>
            <a:pPr marL="174296" indent="-174296">
              <a:buFont typeface="Arial" panose="020B0604020202020204" pitchFamily="34" charset="0"/>
              <a:buChar char="•"/>
            </a:pPr>
            <a:r>
              <a:rPr lang="en-US" baseline="0" dirty="0" smtClean="0"/>
              <a:t>Breakfast burrito with tofu</a:t>
            </a:r>
          </a:p>
          <a:p>
            <a:pPr marL="174296" indent="-174296">
              <a:buFont typeface="Arial" panose="020B0604020202020204" pitchFamily="34" charset="0"/>
              <a:buChar char="•"/>
            </a:pPr>
            <a:r>
              <a:rPr lang="en-US" baseline="0" dirty="0" smtClean="0"/>
              <a:t>Cereal with soymilk</a:t>
            </a:r>
          </a:p>
          <a:p>
            <a:pPr marL="174296" indent="-174296">
              <a:buFont typeface="Arial" panose="020B0604020202020204" pitchFamily="34" charset="0"/>
              <a:buChar char="•"/>
            </a:pPr>
            <a:endParaRPr lang="en-US" baseline="0" dirty="0" smtClean="0"/>
          </a:p>
          <a:p>
            <a:r>
              <a:rPr lang="en-US" baseline="0" dirty="0" smtClean="0"/>
              <a:t>Main Dish Recipes</a:t>
            </a:r>
          </a:p>
          <a:p>
            <a:pPr marL="174296" indent="-174296">
              <a:buFont typeface="Arial" panose="020B0604020202020204" pitchFamily="34" charset="0"/>
              <a:buChar char="•"/>
            </a:pPr>
            <a:r>
              <a:rPr lang="en-US" baseline="0" dirty="0" smtClean="0"/>
              <a:t>Edamame bowtie pasta salad</a:t>
            </a:r>
          </a:p>
          <a:p>
            <a:pPr marL="174296" indent="-174296">
              <a:buFont typeface="Arial" panose="020B0604020202020204" pitchFamily="34" charset="0"/>
              <a:buChar char="•"/>
            </a:pPr>
            <a:r>
              <a:rPr lang="en-US" baseline="0" dirty="0" smtClean="0"/>
              <a:t>Cranberry edamame salad</a:t>
            </a:r>
          </a:p>
          <a:p>
            <a:pPr marL="174296" indent="-174296">
              <a:buFont typeface="Arial" panose="020B0604020202020204" pitchFamily="34" charset="0"/>
              <a:buChar char="•"/>
            </a:pPr>
            <a:r>
              <a:rPr lang="en-US" baseline="0" dirty="0" smtClean="0"/>
              <a:t>Soy burger</a:t>
            </a:r>
          </a:p>
          <a:p>
            <a:pPr marL="174296" indent="-174296">
              <a:buFont typeface="Arial" panose="020B0604020202020204" pitchFamily="34" charset="0"/>
              <a:buChar char="•"/>
            </a:pPr>
            <a:r>
              <a:rPr lang="en-US" baseline="0" dirty="0" smtClean="0"/>
              <a:t>Taco salad with tofu crumbles</a:t>
            </a:r>
          </a:p>
          <a:p>
            <a:pPr marL="174296" indent="-174296">
              <a:buFont typeface="Arial" panose="020B0604020202020204" pitchFamily="34" charset="0"/>
              <a:buChar char="•"/>
            </a:pPr>
            <a:r>
              <a:rPr lang="en-US" baseline="0" dirty="0" smtClean="0"/>
              <a:t>Tofu salad sandwich</a:t>
            </a:r>
          </a:p>
          <a:p>
            <a:pPr marL="174296" indent="-174296">
              <a:buFont typeface="Arial" panose="020B0604020202020204" pitchFamily="34" charset="0"/>
              <a:buChar char="•"/>
            </a:pPr>
            <a:r>
              <a:rPr lang="en-US" baseline="0" dirty="0" smtClean="0"/>
              <a:t>Tofu veggie stir-fry</a:t>
            </a:r>
          </a:p>
          <a:p>
            <a:pPr marL="174296" indent="-174296">
              <a:buFont typeface="Arial" panose="020B0604020202020204" pitchFamily="34" charset="0"/>
              <a:buChar char="•"/>
            </a:pPr>
            <a:r>
              <a:rPr lang="en-US" baseline="0" dirty="0" smtClean="0"/>
              <a:t>Tempeh </a:t>
            </a:r>
          </a:p>
          <a:p>
            <a:pPr marL="174296" indent="-174296">
              <a:buFont typeface="Arial" panose="020B0604020202020204" pitchFamily="34" charset="0"/>
              <a:buChar char="•"/>
            </a:pPr>
            <a:endParaRPr lang="en-US" baseline="0" dirty="0" smtClean="0"/>
          </a:p>
          <a:p>
            <a:r>
              <a:rPr lang="en-US" baseline="0" dirty="0" smtClean="0"/>
              <a:t>Side Dish Recipes</a:t>
            </a:r>
          </a:p>
          <a:p>
            <a:pPr marL="174296" indent="-174296">
              <a:buFont typeface="Arial" panose="020B0604020202020204" pitchFamily="34" charset="0"/>
              <a:buChar char="•"/>
            </a:pPr>
            <a:r>
              <a:rPr lang="en-US" baseline="0" dirty="0" smtClean="0"/>
              <a:t>Crispy parmesan edamame</a:t>
            </a:r>
          </a:p>
          <a:p>
            <a:pPr marL="174296" indent="-174296">
              <a:buFont typeface="Arial" panose="020B0604020202020204" pitchFamily="34" charset="0"/>
              <a:buChar char="•"/>
            </a:pPr>
            <a:r>
              <a:rPr lang="en-US" baseline="0" dirty="0" smtClean="0"/>
              <a:t>Soy and spinach artichoke dip</a:t>
            </a:r>
          </a:p>
          <a:p>
            <a:pPr marL="174296" indent="-174296">
              <a:buFont typeface="Arial" panose="020B0604020202020204" pitchFamily="34" charset="0"/>
              <a:buChar char="•"/>
            </a:pPr>
            <a:r>
              <a:rPr lang="en-US" baseline="0" dirty="0" smtClean="0"/>
              <a:t>Vegetable three-bean soup</a:t>
            </a:r>
          </a:p>
          <a:p>
            <a:pPr marL="174296" indent="-174296">
              <a:buFont typeface="Arial" panose="020B0604020202020204" pitchFamily="34" charset="0"/>
              <a:buChar char="•"/>
            </a:pPr>
            <a:r>
              <a:rPr lang="en-US" baseline="0" dirty="0" smtClean="0"/>
              <a:t>Baked potato with soybean chili</a:t>
            </a:r>
          </a:p>
          <a:p>
            <a:pPr marL="174296" indent="-174296">
              <a:buFont typeface="Arial" panose="020B0604020202020204" pitchFamily="34" charset="0"/>
              <a:buChar char="•"/>
            </a:pPr>
            <a:endParaRPr lang="en-US" baseline="0" dirty="0" smtClean="0"/>
          </a:p>
          <a:p>
            <a:r>
              <a:rPr lang="en-US" baseline="0" dirty="0" smtClean="0"/>
              <a:t>Dessert Recipes</a:t>
            </a:r>
          </a:p>
          <a:p>
            <a:pPr marL="174296" indent="-174296">
              <a:buFont typeface="Arial" panose="020B0604020202020204" pitchFamily="34" charset="0"/>
              <a:buChar char="•"/>
            </a:pPr>
            <a:r>
              <a:rPr lang="en-US" baseline="0" dirty="0" smtClean="0"/>
              <a:t>Tofu peanut butter pie</a:t>
            </a:r>
          </a:p>
          <a:p>
            <a:pPr marL="174296" indent="-174296">
              <a:buFont typeface="Arial" panose="020B0604020202020204" pitchFamily="34" charset="0"/>
              <a:buChar char="•"/>
            </a:pPr>
            <a:r>
              <a:rPr lang="en-US" baseline="0" dirty="0" smtClean="0"/>
              <a:t>Tofu mousse</a:t>
            </a:r>
            <a:endParaRPr lang="en-US" dirty="0"/>
          </a:p>
        </p:txBody>
      </p:sp>
      <p:sp>
        <p:nvSpPr>
          <p:cNvPr id="4" name="Slide Number Placeholder 3"/>
          <p:cNvSpPr>
            <a:spLocks noGrp="1"/>
          </p:cNvSpPr>
          <p:nvPr>
            <p:ph type="sldNum" sz="quarter" idx="10"/>
          </p:nvPr>
        </p:nvSpPr>
        <p:spPr/>
        <p:txBody>
          <a:bodyPr/>
          <a:lstStyle/>
          <a:p>
            <a:fld id="{0B6E8213-ED5F-4D81-B646-68B6CDAF477D}" type="slidenum">
              <a:rPr lang="en-US" smtClean="0"/>
              <a:t>16</a:t>
            </a:fld>
            <a:endParaRPr lang="en-US"/>
          </a:p>
        </p:txBody>
      </p:sp>
    </p:spTree>
    <p:extLst>
      <p:ext uri="{BB962C8B-B14F-4D97-AF65-F5344CB8AC3E}">
        <p14:creationId xmlns:p14="http://schemas.microsoft.com/office/powerpoint/2010/main" val="28634459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References</a:t>
            </a:r>
          </a:p>
          <a:p>
            <a:endParaRPr lang="en-US" dirty="0" smtClean="0"/>
          </a:p>
          <a:p>
            <a:r>
              <a:rPr lang="en-US" dirty="0" err="1"/>
              <a:t>Soyfoods</a:t>
            </a:r>
            <a:r>
              <a:rPr lang="en-US" dirty="0"/>
              <a:t>: www.soyfoods.com/soy-food-descriptions/</a:t>
            </a:r>
          </a:p>
          <a:p>
            <a:r>
              <a:rPr lang="en-US" dirty="0"/>
              <a:t>Mayo Clinic: www.mayoclinic.org/drugs-supplements/soy/background/hrb-20060012</a:t>
            </a:r>
          </a:p>
          <a:p>
            <a:r>
              <a:rPr lang="en-US" dirty="0"/>
              <a:t>U.S. Department of Agriculture: www.supertracker.usda.gov/foodtracker.aspx</a:t>
            </a:r>
          </a:p>
          <a:p>
            <a:endParaRPr lang="en-US" dirty="0"/>
          </a:p>
        </p:txBody>
      </p:sp>
      <p:sp>
        <p:nvSpPr>
          <p:cNvPr id="4" name="Slide Number Placeholder 3"/>
          <p:cNvSpPr>
            <a:spLocks noGrp="1"/>
          </p:cNvSpPr>
          <p:nvPr>
            <p:ph type="sldNum" sz="quarter" idx="10"/>
          </p:nvPr>
        </p:nvSpPr>
        <p:spPr/>
        <p:txBody>
          <a:bodyPr/>
          <a:lstStyle/>
          <a:p>
            <a:fld id="{0B6E8213-ED5F-4D81-B646-68B6CDAF477D}" type="slidenum">
              <a:rPr lang="en-US" smtClean="0"/>
              <a:t>19</a:t>
            </a:fld>
            <a:endParaRPr lang="en-US"/>
          </a:p>
        </p:txBody>
      </p:sp>
    </p:spTree>
    <p:extLst>
      <p:ext uri="{BB962C8B-B14F-4D97-AF65-F5344CB8AC3E}">
        <p14:creationId xmlns:p14="http://schemas.microsoft.com/office/powerpoint/2010/main" val="3152729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Common Soy Products</a:t>
            </a:r>
          </a:p>
          <a:p>
            <a:r>
              <a:rPr lang="en-US" dirty="0"/>
              <a:t>Soy sauce</a:t>
            </a:r>
          </a:p>
          <a:p>
            <a:pPr marL="174296" indent="-174296">
              <a:buFont typeface="Arial" panose="020B0604020202020204" pitchFamily="34" charset="0"/>
              <a:buChar char="•"/>
            </a:pPr>
            <a:r>
              <a:rPr lang="en-US" dirty="0"/>
              <a:t>Soy sauce is created from fermented soybeans. Despite the salty taste, soy sauce actually is lower in sodium than traditional table salt. Miso and tamari are two variations of soy sauce made from soy beans.</a:t>
            </a:r>
          </a:p>
          <a:p>
            <a:r>
              <a:rPr lang="en-US" dirty="0"/>
              <a:t>Soy milk</a:t>
            </a:r>
          </a:p>
          <a:p>
            <a:pPr marL="174296" indent="-174296">
              <a:buFont typeface="Arial" panose="020B0604020202020204" pitchFamily="34" charset="0"/>
              <a:buChar char="•"/>
            </a:pPr>
            <a:r>
              <a:rPr lang="en-US" dirty="0"/>
              <a:t>Soy milk is a fluid produced from soaking and straining soybeans. It can be found in shelf-stable liquid or shelf-stable dry powder form, or refrigerated in the dairy case at your grocery store. Plain, unsweetened soy milk is an excellent alternative to cows’ milk and offers high-quality protein and B-vitamins. Soymilk is used to create a variety of products including soy cheese and soy ice cream.</a:t>
            </a:r>
          </a:p>
          <a:p>
            <a:r>
              <a:rPr lang="en-US" dirty="0"/>
              <a:t>Soybean oil</a:t>
            </a:r>
          </a:p>
          <a:p>
            <a:pPr marL="174296" indent="-174296">
              <a:buFont typeface="Arial" panose="020B0604020202020204" pitchFamily="34" charset="0"/>
              <a:buChar char="•"/>
            </a:pPr>
            <a:r>
              <a:rPr lang="en-US" dirty="0"/>
              <a:t>Soybean oil is derived from the natural oil found in whole soybeans. Oil sold in grocery stores under the name “vegetable oil” usually is 100 percent soybean oil or a blend of soybean oil and other oils. Soybean oil is rich in polyunsaturated fats and naturally cholesterol-free as opposed to butter. </a:t>
            </a:r>
          </a:p>
          <a:p>
            <a:pPr marL="174296" indent="-174296">
              <a:buFont typeface="Arial" panose="020B0604020202020204" pitchFamily="34" charset="0"/>
              <a:buChar char="•"/>
            </a:pPr>
            <a:endParaRPr lang="en-US" dirty="0"/>
          </a:p>
          <a:p>
            <a:pPr marL="174296" indent="-174296">
              <a:buFont typeface="Arial" panose="020B0604020202020204" pitchFamily="34" charset="0"/>
              <a:buChar char="•"/>
            </a:pPr>
            <a:endParaRPr lang="en-US" dirty="0"/>
          </a:p>
          <a:p>
            <a:r>
              <a:rPr lang="en-US" dirty="0"/>
              <a:t>Less Common Soy Products</a:t>
            </a:r>
          </a:p>
          <a:p>
            <a:r>
              <a:rPr lang="en-US" dirty="0"/>
              <a:t>Hydrolyzed vegetable protein (HVP)</a:t>
            </a:r>
          </a:p>
          <a:p>
            <a:pPr marL="174296" indent="-174296">
              <a:buFont typeface="Arial" panose="020B0604020202020204" pitchFamily="34" charset="0"/>
              <a:buChar char="•"/>
            </a:pPr>
            <a:r>
              <a:rPr lang="en-US" dirty="0"/>
              <a:t>HVP is the protein from vegetables, typically soybeans, and is used as a flavor enhancer in items such as soups, sauces, flavoring blends, canned and frozen vegetables, meats and poultry. </a:t>
            </a:r>
          </a:p>
          <a:p>
            <a:r>
              <a:rPr lang="en-US" dirty="0"/>
              <a:t>Soy protein isolates</a:t>
            </a:r>
          </a:p>
          <a:p>
            <a:pPr marL="174296" indent="-174296">
              <a:buFont typeface="Arial" panose="020B0604020202020204" pitchFamily="34" charset="0"/>
              <a:buChar char="•"/>
            </a:pPr>
            <a:r>
              <a:rPr lang="en-US" dirty="0"/>
              <a:t>Although the name sounds derived from a scientific lab, soy protein isolates (or isolated soy protein) essentially are soy flakes. They are a highly refined product designed to get the most protein out of the soybean. Soy protein isolates are 92 percent protein and are highly digestible. </a:t>
            </a:r>
          </a:p>
          <a:p>
            <a:pPr marL="174296" indent="-174296">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B6E8213-ED5F-4D81-B646-68B6CDAF477D}" type="slidenum">
              <a:rPr lang="en-US" smtClean="0"/>
              <a:t>2</a:t>
            </a:fld>
            <a:endParaRPr lang="en-US"/>
          </a:p>
        </p:txBody>
      </p:sp>
    </p:spTree>
    <p:extLst>
      <p:ext uri="{BB962C8B-B14F-4D97-AF65-F5344CB8AC3E}">
        <p14:creationId xmlns:p14="http://schemas.microsoft.com/office/powerpoint/2010/main" val="3738774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r>
              <a:rPr lang="en-US" dirty="0" smtClean="0"/>
              <a:t>Soy is a plant native to Asia and has been a staple in the Asian diet for more than 5,000 years. </a:t>
            </a:r>
            <a:r>
              <a:rPr lang="en-US" dirty="0"/>
              <a:t>Large-scale soybean cultivation did not start in the U.S. until around World War II. Today, the Midwestern U.S. produces about half of the world’s supply of soybeans. The popular bean is found in a wide variety of food products from tofu to infant formula, as well as nonfood products such as shampoo, diesel fuel and cosmetics. </a:t>
            </a:r>
          </a:p>
          <a:p>
            <a:endParaRPr lang="en-US" dirty="0"/>
          </a:p>
        </p:txBody>
      </p:sp>
      <p:sp>
        <p:nvSpPr>
          <p:cNvPr id="4" name="Slide Number Placeholder 3"/>
          <p:cNvSpPr>
            <a:spLocks noGrp="1"/>
          </p:cNvSpPr>
          <p:nvPr>
            <p:ph type="sldNum" sz="quarter" idx="10"/>
          </p:nvPr>
        </p:nvSpPr>
        <p:spPr/>
        <p:txBody>
          <a:bodyPr/>
          <a:lstStyle/>
          <a:p>
            <a:fld id="{0B6E8213-ED5F-4D81-B646-68B6CDAF477D}" type="slidenum">
              <a:rPr lang="en-US" smtClean="0"/>
              <a:t>3</a:t>
            </a:fld>
            <a:endParaRPr lang="en-US"/>
          </a:p>
        </p:txBody>
      </p:sp>
    </p:spTree>
    <p:extLst>
      <p:ext uri="{BB962C8B-B14F-4D97-AF65-F5344CB8AC3E}">
        <p14:creationId xmlns:p14="http://schemas.microsoft.com/office/powerpoint/2010/main" val="2178651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Edamame: Soybeans that are harvested when still green and sweet; can be shelled or unshelled, frozen or fresh, and take little preparation</a:t>
            </a:r>
          </a:p>
          <a:p>
            <a:endParaRPr lang="en-US" dirty="0" smtClean="0"/>
          </a:p>
          <a:p>
            <a:r>
              <a:rPr lang="en-US" dirty="0" smtClean="0"/>
              <a:t>Tempeh: Combination</a:t>
            </a:r>
            <a:r>
              <a:rPr lang="en-US" baseline="0" dirty="0" smtClean="0"/>
              <a:t> of fermented soybeans and a grain that is formed into a tender cake with a smoky, nutty flavor </a:t>
            </a:r>
          </a:p>
          <a:p>
            <a:endParaRPr lang="en-US" baseline="0" dirty="0" smtClean="0"/>
          </a:p>
          <a:p>
            <a:r>
              <a:rPr lang="en-US" baseline="0" dirty="0" smtClean="0"/>
              <a:t>Miso: Fermented soybeans sometimes mixed with rice to result in a thick paste used for sauces, spreads and soups</a:t>
            </a:r>
          </a:p>
          <a:p>
            <a:endParaRPr lang="en-US" baseline="0" dirty="0" smtClean="0"/>
          </a:p>
          <a:p>
            <a:r>
              <a:rPr lang="en-US" baseline="0" dirty="0" smtClean="0"/>
              <a:t>Lecithin: Product extracted from soybean oil and used as an emulsifier in many foods</a:t>
            </a:r>
          </a:p>
          <a:p>
            <a:endParaRPr lang="en-US" baseline="0" dirty="0" smtClean="0"/>
          </a:p>
          <a:p>
            <a:r>
              <a:rPr lang="en-US" baseline="0" dirty="0" smtClean="0"/>
              <a:t>Tamari: Gluten-free soy sauce </a:t>
            </a:r>
            <a:endParaRPr lang="en-US" dirty="0"/>
          </a:p>
        </p:txBody>
      </p:sp>
      <p:sp>
        <p:nvSpPr>
          <p:cNvPr id="4" name="Slide Number Placeholder 3"/>
          <p:cNvSpPr>
            <a:spLocks noGrp="1"/>
          </p:cNvSpPr>
          <p:nvPr>
            <p:ph type="sldNum" sz="quarter" idx="10"/>
          </p:nvPr>
        </p:nvSpPr>
        <p:spPr/>
        <p:txBody>
          <a:bodyPr/>
          <a:lstStyle/>
          <a:p>
            <a:fld id="{0B6E8213-ED5F-4D81-B646-68B6CDAF477D}" type="slidenum">
              <a:rPr lang="en-US" smtClean="0"/>
              <a:t>4</a:t>
            </a:fld>
            <a:endParaRPr lang="en-US"/>
          </a:p>
        </p:txBody>
      </p:sp>
    </p:spTree>
    <p:extLst>
      <p:ext uri="{BB962C8B-B14F-4D97-AF65-F5344CB8AC3E}">
        <p14:creationId xmlns:p14="http://schemas.microsoft.com/office/powerpoint/2010/main" val="1147997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r>
              <a:rPr lang="en-US" dirty="0"/>
              <a:t>Tofu is a soft, creamy product made from curdling soy milk. Tofu is a naturally bland, high-quality protein that easily takes on the flavor of other foods with which it is cooked. Tofu comes in different forms: soft, firm and silken. Soft tofu is best used in blending recipes </a:t>
            </a:r>
            <a:r>
              <a:rPr lang="en-US"/>
              <a:t>such as </a:t>
            </a:r>
            <a:r>
              <a:rPr lang="en-US" dirty="0"/>
              <a:t>a smoothie. Firm tofu is great for holding its shape, such as in grilling or in a stir-fry. Silken tofu is great in creamier recipes, such as for replacing sour cream in a dip. Rich in protein, B-vitamins and calcium and low in sodium, tofu offers a great alternative to meat products. </a:t>
            </a:r>
          </a:p>
          <a:p>
            <a:endParaRPr lang="en-US" dirty="0"/>
          </a:p>
        </p:txBody>
      </p:sp>
      <p:sp>
        <p:nvSpPr>
          <p:cNvPr id="4" name="Slide Number Placeholder 3"/>
          <p:cNvSpPr>
            <a:spLocks noGrp="1"/>
          </p:cNvSpPr>
          <p:nvPr>
            <p:ph type="sldNum" sz="quarter" idx="10"/>
          </p:nvPr>
        </p:nvSpPr>
        <p:spPr/>
        <p:txBody>
          <a:bodyPr/>
          <a:lstStyle/>
          <a:p>
            <a:fld id="{0B6E8213-ED5F-4D81-B646-68B6CDAF477D}" type="slidenum">
              <a:rPr lang="en-US" smtClean="0"/>
              <a:t>5</a:t>
            </a:fld>
            <a:endParaRPr lang="en-US"/>
          </a:p>
        </p:txBody>
      </p:sp>
    </p:spTree>
    <p:extLst>
      <p:ext uri="{BB962C8B-B14F-4D97-AF65-F5344CB8AC3E}">
        <p14:creationId xmlns:p14="http://schemas.microsoft.com/office/powerpoint/2010/main" val="1147997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Purposes in foods: </a:t>
            </a:r>
          </a:p>
          <a:p>
            <a:r>
              <a:rPr lang="en-US" dirty="0"/>
              <a:t>Emulsification</a:t>
            </a:r>
          </a:p>
          <a:p>
            <a:pPr marL="174296" indent="-174296">
              <a:buFont typeface="Arial" panose="020B0604020202020204" pitchFamily="34" charset="0"/>
              <a:buChar char="•"/>
            </a:pPr>
            <a:r>
              <a:rPr lang="en-US" dirty="0"/>
              <a:t>Soy flour and soy protein isolates help blend the fats for a smoother texture and palatability in high-fat foods, foods such as bologna, sausage, breads, cakes, soups and whipped toppings. </a:t>
            </a:r>
          </a:p>
          <a:p>
            <a:r>
              <a:rPr lang="en-US" dirty="0"/>
              <a:t>Fat absorption</a:t>
            </a:r>
          </a:p>
          <a:p>
            <a:pPr marL="174296" indent="-174296">
              <a:buFont typeface="Arial" panose="020B0604020202020204" pitchFamily="34" charset="0"/>
              <a:buChar char="•"/>
            </a:pPr>
            <a:r>
              <a:rPr lang="en-US" dirty="0"/>
              <a:t>Soy can be used to promote or prevent fat absorption in foods such as bologna, sausage, doughnuts and pancakes. </a:t>
            </a:r>
          </a:p>
          <a:p>
            <a:r>
              <a:rPr lang="en-US" dirty="0"/>
              <a:t>Water absorption</a:t>
            </a:r>
          </a:p>
          <a:p>
            <a:pPr marL="174296" indent="-174296">
              <a:buFont typeface="Arial" panose="020B0604020202020204" pitchFamily="34" charset="0"/>
              <a:buChar char="•"/>
            </a:pPr>
            <a:r>
              <a:rPr lang="en-US" dirty="0"/>
              <a:t>Soy flour and concentrates help in the uptake and retention of water in food products such as breads, cakes, macaroni and confections. </a:t>
            </a:r>
          </a:p>
          <a:p>
            <a:r>
              <a:rPr lang="en-US" dirty="0"/>
              <a:t>Texture</a:t>
            </a:r>
          </a:p>
          <a:p>
            <a:pPr marL="174296" indent="-174296">
              <a:buFont typeface="Arial" panose="020B0604020202020204" pitchFamily="34" charset="0"/>
              <a:buChar char="•"/>
            </a:pPr>
            <a:r>
              <a:rPr lang="en-US" dirty="0"/>
              <a:t>Soy flour and soy isolates are used to create viscosity, gelation (solidification by freezing) and fiber formation in foods such as soups, gravies and simulated meat products. </a:t>
            </a:r>
          </a:p>
          <a:p>
            <a:r>
              <a:rPr lang="en-US" dirty="0"/>
              <a:t>Other uses</a:t>
            </a:r>
          </a:p>
          <a:p>
            <a:pPr marL="174296" indent="-174296">
              <a:buFont typeface="Arial" panose="020B0604020202020204" pitchFamily="34" charset="0"/>
              <a:buChar char="•"/>
            </a:pPr>
            <a:r>
              <a:rPr lang="en-US" dirty="0"/>
              <a:t>Soy is used in a number of ways, including dough formation, cohesion, adhesion, elasticity, color control and aeration. </a:t>
            </a:r>
          </a:p>
          <a:p>
            <a:endParaRPr lang="en-US" dirty="0"/>
          </a:p>
        </p:txBody>
      </p:sp>
      <p:sp>
        <p:nvSpPr>
          <p:cNvPr id="4" name="Slide Number Placeholder 3"/>
          <p:cNvSpPr>
            <a:spLocks noGrp="1"/>
          </p:cNvSpPr>
          <p:nvPr>
            <p:ph type="sldNum" sz="quarter" idx="10"/>
          </p:nvPr>
        </p:nvSpPr>
        <p:spPr/>
        <p:txBody>
          <a:bodyPr/>
          <a:lstStyle/>
          <a:p>
            <a:fld id="{0B6E8213-ED5F-4D81-B646-68B6CDAF477D}" type="slidenum">
              <a:rPr lang="en-US" smtClean="0"/>
              <a:t>6</a:t>
            </a:fld>
            <a:endParaRPr lang="en-US"/>
          </a:p>
        </p:txBody>
      </p:sp>
    </p:spTree>
    <p:extLst>
      <p:ext uri="{BB962C8B-B14F-4D97-AF65-F5344CB8AC3E}">
        <p14:creationId xmlns:p14="http://schemas.microsoft.com/office/powerpoint/2010/main" val="924663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r>
              <a:rPr lang="en-US" baseline="0" dirty="0" smtClean="0"/>
              <a:t>Soybeans provide protein, fiber (complex carbohydrates), and several vitamins and minerals. They contain no cholesterol and little to no fat. Adding soybeans to a healthful diet will help maintain good health.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0B6E8213-ED5F-4D81-B646-68B6CDAF477D}" type="slidenum">
              <a:rPr lang="en-US" smtClean="0"/>
              <a:t>7</a:t>
            </a:fld>
            <a:endParaRPr lang="en-US"/>
          </a:p>
        </p:txBody>
      </p:sp>
    </p:spTree>
    <p:extLst>
      <p:ext uri="{BB962C8B-B14F-4D97-AF65-F5344CB8AC3E}">
        <p14:creationId xmlns:p14="http://schemas.microsoft.com/office/powerpoint/2010/main" val="3746565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Benefits:</a:t>
            </a:r>
            <a:br>
              <a:rPr lang="en-US" dirty="0"/>
            </a:br>
            <a:endParaRPr lang="en-US" dirty="0"/>
          </a:p>
          <a:p>
            <a:r>
              <a:rPr lang="en-US" dirty="0"/>
              <a:t>Cholesterol: Research indicates soy consumption can decrease LDL cholesterol moderately in humans. This is most beneficial when soy protein is substituted for animal protein in the diet. </a:t>
            </a:r>
          </a:p>
          <a:p>
            <a:endParaRPr lang="en-US" dirty="0"/>
          </a:p>
          <a:p>
            <a:r>
              <a:rPr lang="en-US" dirty="0"/>
              <a:t>Blood pressure: Research shows soy consumption can help lower blood pressure in humans. Research still is needed to determine the best source and preparation of soybeans for this outcome. </a:t>
            </a:r>
          </a:p>
          <a:p>
            <a:endParaRPr lang="en-US" dirty="0"/>
          </a:p>
          <a:p>
            <a:r>
              <a:rPr lang="en-US" dirty="0"/>
              <a:t>Menopause: Research is limited on the relationship between soy consumption and menopause symptom reduction, but conclusions point to a reduction in hot flashes in menopausal women.</a:t>
            </a:r>
          </a:p>
          <a:p>
            <a:endParaRPr lang="en-US" dirty="0"/>
          </a:p>
          <a:p>
            <a:r>
              <a:rPr lang="en-US" dirty="0"/>
              <a:t>Cancer prevention: Research concludes that soy consumption can decrease the risk of breast cancer in women and prevent prostate cancer in men. Because soy contains </a:t>
            </a:r>
            <a:r>
              <a:rPr lang="en-US" dirty="0" err="1"/>
              <a:t>estrogenlike</a:t>
            </a:r>
            <a:r>
              <a:rPr lang="en-US" dirty="0"/>
              <a:t> chemicals, it should be used with caution in hormone-sensitive individuals. </a:t>
            </a:r>
          </a:p>
          <a:p>
            <a:endParaRPr lang="en-US" dirty="0"/>
          </a:p>
        </p:txBody>
      </p:sp>
      <p:sp>
        <p:nvSpPr>
          <p:cNvPr id="4" name="Slide Number Placeholder 3"/>
          <p:cNvSpPr>
            <a:spLocks noGrp="1"/>
          </p:cNvSpPr>
          <p:nvPr>
            <p:ph type="sldNum" sz="quarter" idx="10"/>
          </p:nvPr>
        </p:nvSpPr>
        <p:spPr/>
        <p:txBody>
          <a:bodyPr/>
          <a:lstStyle/>
          <a:p>
            <a:fld id="{0B6E8213-ED5F-4D81-B646-68B6CDAF477D}" type="slidenum">
              <a:rPr lang="en-US" smtClean="0"/>
              <a:t>8</a:t>
            </a:fld>
            <a:endParaRPr lang="en-US"/>
          </a:p>
        </p:txBody>
      </p:sp>
    </p:spTree>
    <p:extLst>
      <p:ext uri="{BB962C8B-B14F-4D97-AF65-F5344CB8AC3E}">
        <p14:creationId xmlns:p14="http://schemas.microsoft.com/office/powerpoint/2010/main" val="4251054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Food and Drug Administration has authorized the use of a health claim on the association between soy protein and the reduced risk of coronary heart disease (CHD). </a:t>
            </a:r>
          </a:p>
          <a:p>
            <a:endParaRPr lang="en-US" baseline="0" dirty="0" smtClean="0"/>
          </a:p>
          <a:p>
            <a:r>
              <a:rPr lang="en-US" baseline="0" dirty="0" smtClean="0"/>
              <a:t>The food needs to include 6.25 grams of soy protein per reference amount customarily consumed (RACC), less than 1 gram of saturated fat per RACC, no more than 15 percent of calories from saturated fat per RACC and less than 20 milligrams of cholesterol per RACC.</a:t>
            </a:r>
          </a:p>
          <a:p>
            <a:endParaRPr lang="en-US" baseline="0" dirty="0" smtClean="0"/>
          </a:p>
          <a:p>
            <a:r>
              <a:rPr lang="en-US" baseline="0" dirty="0" smtClean="0"/>
              <a:t>Specifically, the label needs to state that “soy protein” is the beneficial part that can reduce CHD. </a:t>
            </a:r>
            <a:endParaRPr lang="en-US" dirty="0"/>
          </a:p>
        </p:txBody>
      </p:sp>
      <p:sp>
        <p:nvSpPr>
          <p:cNvPr id="4" name="Slide Number Placeholder 3"/>
          <p:cNvSpPr>
            <a:spLocks noGrp="1"/>
          </p:cNvSpPr>
          <p:nvPr>
            <p:ph type="sldNum" sz="quarter" idx="10"/>
          </p:nvPr>
        </p:nvSpPr>
        <p:spPr/>
        <p:txBody>
          <a:bodyPr/>
          <a:lstStyle/>
          <a:p>
            <a:fld id="{0B6E8213-ED5F-4D81-B646-68B6CDAF477D}" type="slidenum">
              <a:rPr lang="en-US" smtClean="0"/>
              <a:t>9</a:t>
            </a:fld>
            <a:endParaRPr lang="en-US"/>
          </a:p>
        </p:txBody>
      </p:sp>
    </p:spTree>
    <p:extLst>
      <p:ext uri="{BB962C8B-B14F-4D97-AF65-F5344CB8AC3E}">
        <p14:creationId xmlns:p14="http://schemas.microsoft.com/office/powerpoint/2010/main" val="2129715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366CC8-7BF3-49DD-81E3-9C63FBB10360}"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DF2BD-E019-4C24-B366-D65F410C256B}" type="slidenum">
              <a:rPr lang="en-US" smtClean="0"/>
              <a:t>‹#›</a:t>
            </a:fld>
            <a:endParaRPr lang="en-US"/>
          </a:p>
        </p:txBody>
      </p:sp>
    </p:spTree>
    <p:extLst>
      <p:ext uri="{BB962C8B-B14F-4D97-AF65-F5344CB8AC3E}">
        <p14:creationId xmlns:p14="http://schemas.microsoft.com/office/powerpoint/2010/main" val="3567944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366CC8-7BF3-49DD-81E3-9C63FBB10360}"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DF2BD-E019-4C24-B366-D65F410C256B}" type="slidenum">
              <a:rPr lang="en-US" smtClean="0"/>
              <a:t>‹#›</a:t>
            </a:fld>
            <a:endParaRPr lang="en-US"/>
          </a:p>
        </p:txBody>
      </p:sp>
    </p:spTree>
    <p:extLst>
      <p:ext uri="{BB962C8B-B14F-4D97-AF65-F5344CB8AC3E}">
        <p14:creationId xmlns:p14="http://schemas.microsoft.com/office/powerpoint/2010/main" val="2657693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366CC8-7BF3-49DD-81E3-9C63FBB10360}"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DF2BD-E019-4C24-B366-D65F410C256B}" type="slidenum">
              <a:rPr lang="en-US" smtClean="0"/>
              <a:t>‹#›</a:t>
            </a:fld>
            <a:endParaRPr lang="en-US"/>
          </a:p>
        </p:txBody>
      </p:sp>
    </p:spTree>
    <p:extLst>
      <p:ext uri="{BB962C8B-B14F-4D97-AF65-F5344CB8AC3E}">
        <p14:creationId xmlns:p14="http://schemas.microsoft.com/office/powerpoint/2010/main" val="320809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366CC8-7BF3-49DD-81E3-9C63FBB10360}"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DF2BD-E019-4C24-B366-D65F410C256B}" type="slidenum">
              <a:rPr lang="en-US" smtClean="0"/>
              <a:t>‹#›</a:t>
            </a:fld>
            <a:endParaRPr lang="en-US"/>
          </a:p>
        </p:txBody>
      </p:sp>
    </p:spTree>
    <p:extLst>
      <p:ext uri="{BB962C8B-B14F-4D97-AF65-F5344CB8AC3E}">
        <p14:creationId xmlns:p14="http://schemas.microsoft.com/office/powerpoint/2010/main" val="3003569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366CC8-7BF3-49DD-81E3-9C63FBB10360}"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DF2BD-E019-4C24-B366-D65F410C256B}" type="slidenum">
              <a:rPr lang="en-US" smtClean="0"/>
              <a:t>‹#›</a:t>
            </a:fld>
            <a:endParaRPr lang="en-US"/>
          </a:p>
        </p:txBody>
      </p:sp>
    </p:spTree>
    <p:extLst>
      <p:ext uri="{BB962C8B-B14F-4D97-AF65-F5344CB8AC3E}">
        <p14:creationId xmlns:p14="http://schemas.microsoft.com/office/powerpoint/2010/main" val="765873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366CC8-7BF3-49DD-81E3-9C63FBB10360}"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6DF2BD-E019-4C24-B366-D65F410C256B}" type="slidenum">
              <a:rPr lang="en-US" smtClean="0"/>
              <a:t>‹#›</a:t>
            </a:fld>
            <a:endParaRPr lang="en-US"/>
          </a:p>
        </p:txBody>
      </p:sp>
    </p:spTree>
    <p:extLst>
      <p:ext uri="{BB962C8B-B14F-4D97-AF65-F5344CB8AC3E}">
        <p14:creationId xmlns:p14="http://schemas.microsoft.com/office/powerpoint/2010/main" val="4009656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366CC8-7BF3-49DD-81E3-9C63FBB10360}"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6DF2BD-E019-4C24-B366-D65F410C256B}" type="slidenum">
              <a:rPr lang="en-US" smtClean="0"/>
              <a:t>‹#›</a:t>
            </a:fld>
            <a:endParaRPr lang="en-US"/>
          </a:p>
        </p:txBody>
      </p:sp>
    </p:spTree>
    <p:extLst>
      <p:ext uri="{BB962C8B-B14F-4D97-AF65-F5344CB8AC3E}">
        <p14:creationId xmlns:p14="http://schemas.microsoft.com/office/powerpoint/2010/main" val="2282933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366CC8-7BF3-49DD-81E3-9C63FBB10360}"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6DF2BD-E019-4C24-B366-D65F410C256B}" type="slidenum">
              <a:rPr lang="en-US" smtClean="0"/>
              <a:t>‹#›</a:t>
            </a:fld>
            <a:endParaRPr lang="en-US"/>
          </a:p>
        </p:txBody>
      </p:sp>
    </p:spTree>
    <p:extLst>
      <p:ext uri="{BB962C8B-B14F-4D97-AF65-F5344CB8AC3E}">
        <p14:creationId xmlns:p14="http://schemas.microsoft.com/office/powerpoint/2010/main" val="924274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366CC8-7BF3-49DD-81E3-9C63FBB10360}"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6DF2BD-E019-4C24-B366-D65F410C256B}" type="slidenum">
              <a:rPr lang="en-US" smtClean="0"/>
              <a:t>‹#›</a:t>
            </a:fld>
            <a:endParaRPr lang="en-US"/>
          </a:p>
        </p:txBody>
      </p:sp>
    </p:spTree>
    <p:extLst>
      <p:ext uri="{BB962C8B-B14F-4D97-AF65-F5344CB8AC3E}">
        <p14:creationId xmlns:p14="http://schemas.microsoft.com/office/powerpoint/2010/main" val="2225965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366CC8-7BF3-49DD-81E3-9C63FBB10360}"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6DF2BD-E019-4C24-B366-D65F410C256B}" type="slidenum">
              <a:rPr lang="en-US" smtClean="0"/>
              <a:t>‹#›</a:t>
            </a:fld>
            <a:endParaRPr lang="en-US"/>
          </a:p>
        </p:txBody>
      </p:sp>
    </p:spTree>
    <p:extLst>
      <p:ext uri="{BB962C8B-B14F-4D97-AF65-F5344CB8AC3E}">
        <p14:creationId xmlns:p14="http://schemas.microsoft.com/office/powerpoint/2010/main" val="3126441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366CC8-7BF3-49DD-81E3-9C63FBB10360}"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6DF2BD-E019-4C24-B366-D65F410C256B}" type="slidenum">
              <a:rPr lang="en-US" smtClean="0"/>
              <a:t>‹#›</a:t>
            </a:fld>
            <a:endParaRPr lang="en-US"/>
          </a:p>
        </p:txBody>
      </p:sp>
    </p:spTree>
    <p:extLst>
      <p:ext uri="{BB962C8B-B14F-4D97-AF65-F5344CB8AC3E}">
        <p14:creationId xmlns:p14="http://schemas.microsoft.com/office/powerpoint/2010/main" val="90556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366CC8-7BF3-49DD-81E3-9C63FBB10360}" type="datetimeFigureOut">
              <a:rPr lang="en-US" smtClean="0"/>
              <a:t>1/24/2016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6DF2BD-E019-4C24-B366-D65F410C256B}" type="slidenum">
              <a:rPr lang="en-US" smtClean="0"/>
              <a:t>‹#›</a:t>
            </a:fld>
            <a:endParaRPr lang="en-US"/>
          </a:p>
        </p:txBody>
      </p:sp>
    </p:spTree>
    <p:extLst>
      <p:ext uri="{BB962C8B-B14F-4D97-AF65-F5344CB8AC3E}">
        <p14:creationId xmlns:p14="http://schemas.microsoft.com/office/powerpoint/2010/main" val="18238891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image" Target="../media/image1.jpeg"/><Relationship Id="rId7" Type="http://schemas.openxmlformats.org/officeDocument/2006/relationships/image" Target="../media/image4.w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12.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4.wmf"/><Relationship Id="rId4" Type="http://schemas.openxmlformats.org/officeDocument/2006/relationships/diagramLayout" Target="../diagrams/layout1.xml"/><Relationship Id="rId9"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4.wmf"/></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16.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 Id="rId9" Type="http://schemas.openxmlformats.org/officeDocument/2006/relationships/image" Target="../media/image4.wmf"/></Relationships>
</file>

<file path=ppt/slides/_rels/slide1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wmf"/><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hyperlink" Target="http://www.ag.ndsu.edu/food" TargetMode="External"/><Relationship Id="rId7"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wmf"/><Relationship Id="rId5" Type="http://schemas.openxmlformats.org/officeDocument/2006/relationships/hyperlink" Target="https://soygrowers.com/" TargetMode="External"/><Relationship Id="rId4" Type="http://schemas.openxmlformats.org/officeDocument/2006/relationships/hyperlink" Target="http://www.mypyramid.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4.wmf"/><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4.wmf"/><Relationship Id="rId5" Type="http://schemas.openxmlformats.org/officeDocument/2006/relationships/image" Target="../media/image12.pn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4.wmf"/></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4569743"/>
            <a:ext cx="4212336" cy="1222664"/>
          </a:xfrm>
        </p:spPr>
        <p:txBody>
          <a:bodyPr>
            <a:normAutofit/>
          </a:bodyPr>
          <a:lstStyle/>
          <a:p>
            <a:r>
              <a:rPr lang="en-US" sz="1200" dirty="0" smtClean="0">
                <a:latin typeface="Arial" panose="020B0604020202020204" pitchFamily="34" charset="0"/>
                <a:cs typeface="Arial" panose="020B0604020202020204" pitchFamily="34" charset="0"/>
              </a:rPr>
              <a:t>Developed by</a:t>
            </a:r>
          </a:p>
          <a:p>
            <a:r>
              <a:rPr lang="en-US" sz="1600" dirty="0" smtClean="0">
                <a:latin typeface="Arial" panose="020B0604020202020204" pitchFamily="34" charset="0"/>
                <a:cs typeface="Arial" panose="020B0604020202020204" pitchFamily="34" charset="0"/>
              </a:rPr>
              <a:t>Jayme Ericson, Dietetic Intern</a:t>
            </a:r>
          </a:p>
          <a:p>
            <a:r>
              <a:rPr lang="en-US" sz="1600" dirty="0" smtClean="0">
                <a:latin typeface="Arial" panose="020B0604020202020204" pitchFamily="34" charset="0"/>
                <a:cs typeface="Arial" panose="020B0604020202020204" pitchFamily="34" charset="0"/>
              </a:rPr>
              <a:t>Julie Garden-Robinson, </a:t>
            </a:r>
            <a:r>
              <a:rPr lang="en-US" sz="1400" dirty="0" smtClean="0">
                <a:latin typeface="Arial" panose="020B0604020202020204" pitchFamily="34" charset="0"/>
                <a:cs typeface="Arial" panose="020B0604020202020204" pitchFamily="34" charset="0"/>
              </a:rPr>
              <a:t>Ph.D., R.D., L.R.D., </a:t>
            </a:r>
            <a:r>
              <a:rPr lang="en-US" sz="1600" dirty="0" smtClean="0">
                <a:latin typeface="Arial" panose="020B0604020202020204" pitchFamily="34" charset="0"/>
                <a:cs typeface="Arial" panose="020B0604020202020204" pitchFamily="34" charset="0"/>
              </a:rPr>
              <a:t>Food and Nutrition Specialist</a:t>
            </a:r>
          </a:p>
        </p:txBody>
      </p:sp>
      <p:pic>
        <p:nvPicPr>
          <p:cNvPr id="2052" name="Picture 4" descr="thumbnail"/>
          <p:cNvPicPr>
            <a:picLocks noChangeAspect="1" noChangeArrowheads="1"/>
          </p:cNvPicPr>
          <p:nvPr/>
        </p:nvPicPr>
        <p:blipFill rotWithShape="1">
          <a:blip r:embed="rId3">
            <a:extLst>
              <a:ext uri="{28A0092B-C50C-407E-A947-70E740481C1C}">
                <a14:useLocalDpi xmlns:a14="http://schemas.microsoft.com/office/drawing/2010/main" val="0"/>
              </a:ext>
            </a:extLst>
          </a:blip>
          <a:srcRect r="18687"/>
          <a:stretch/>
        </p:blipFill>
        <p:spPr bwMode="auto">
          <a:xfrm>
            <a:off x="5178552" y="3267630"/>
            <a:ext cx="3965448" cy="359092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humbnail"/>
          <p:cNvPicPr>
            <a:picLocks noChangeAspect="1" noChangeArrowheads="1"/>
          </p:cNvPicPr>
          <p:nvPr/>
        </p:nvPicPr>
        <p:blipFill rotWithShape="1">
          <a:blip r:embed="rId4">
            <a:extLst>
              <a:ext uri="{28A0092B-C50C-407E-A947-70E740481C1C}">
                <a14:useLocalDpi xmlns:a14="http://schemas.microsoft.com/office/drawing/2010/main" val="0"/>
              </a:ext>
            </a:extLst>
          </a:blip>
          <a:srcRect r="18750"/>
          <a:stretch/>
        </p:blipFill>
        <p:spPr bwMode="auto">
          <a:xfrm>
            <a:off x="5181600" y="0"/>
            <a:ext cx="3962400" cy="3429000"/>
          </a:xfrm>
          <a:prstGeom prst="rect">
            <a:avLst/>
          </a:prstGeom>
          <a:noFill/>
          <a:effectLst/>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rot="5400000">
            <a:off x="1990852" y="3187702"/>
            <a:ext cx="6858000" cy="482600"/>
            <a:chOff x="0" y="0"/>
            <a:chExt cx="6224651" cy="482803"/>
          </a:xfrm>
        </p:grpSpPr>
        <p:sp>
          <p:nvSpPr>
            <p:cNvPr id="8" name="Rectangle 7"/>
            <p:cNvSpPr/>
            <p:nvPr/>
          </p:nvSpPr>
          <p:spPr>
            <a:xfrm>
              <a:off x="0" y="0"/>
              <a:ext cx="519379" cy="482803"/>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Rectangle 8"/>
            <p:cNvSpPr/>
            <p:nvPr/>
          </p:nvSpPr>
          <p:spPr>
            <a:xfrm>
              <a:off x="519379" y="0"/>
              <a:ext cx="518795" cy="482600"/>
            </a:xfrm>
            <a:prstGeom prst="rect">
              <a:avLst/>
            </a:prstGeom>
            <a:solidFill>
              <a:schemeClr val="accent3">
                <a:lumMod val="75000"/>
              </a:schemeClr>
            </a:solidFill>
            <a:ln w="25400" cap="flat" cmpd="sng" algn="ctr">
              <a:solidFill>
                <a:schemeClr val="accent3">
                  <a:lumMod val="75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Rectangle 9"/>
            <p:cNvSpPr/>
            <p:nvPr/>
          </p:nvSpPr>
          <p:spPr>
            <a:xfrm>
              <a:off x="1038758" y="0"/>
              <a:ext cx="518795" cy="482600"/>
            </a:xfrm>
            <a:prstGeom prst="rect">
              <a:avLst/>
            </a:prstGeom>
            <a:solidFill>
              <a:schemeClr val="accent3">
                <a:lumMod val="60000"/>
                <a:lumOff val="40000"/>
              </a:schemeClr>
            </a:solidFill>
            <a:ln w="25400" cap="flat" cmpd="sng" algn="ctr">
              <a:solidFill>
                <a:schemeClr val="accent3">
                  <a:lumMod val="60000"/>
                  <a:lumOff val="40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Rectangle 10"/>
            <p:cNvSpPr/>
            <p:nvPr/>
          </p:nvSpPr>
          <p:spPr>
            <a:xfrm>
              <a:off x="1558138" y="0"/>
              <a:ext cx="518795" cy="482600"/>
            </a:xfrm>
            <a:prstGeom prst="rect">
              <a:avLst/>
            </a:prstGeom>
            <a:solidFill>
              <a:schemeClr val="accent3">
                <a:lumMod val="75000"/>
              </a:schemeClr>
            </a:solidFill>
            <a:ln w="25400" cap="flat" cmpd="sng" algn="ctr">
              <a:solidFill>
                <a:schemeClr val="accent3">
                  <a:lumMod val="75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Rectangle 11"/>
            <p:cNvSpPr/>
            <p:nvPr/>
          </p:nvSpPr>
          <p:spPr>
            <a:xfrm>
              <a:off x="2077517" y="0"/>
              <a:ext cx="518795" cy="482600"/>
            </a:xfrm>
            <a:prstGeom prst="rect">
              <a:avLst/>
            </a:prstGeom>
            <a:solidFill>
              <a:schemeClr val="accent3">
                <a:lumMod val="60000"/>
                <a:lumOff val="40000"/>
              </a:schemeClr>
            </a:solidFill>
            <a:ln w="25400" cap="flat" cmpd="sng" algn="ctr">
              <a:solidFill>
                <a:schemeClr val="accent3">
                  <a:lumMod val="60000"/>
                  <a:lumOff val="40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Rectangle 12"/>
            <p:cNvSpPr/>
            <p:nvPr/>
          </p:nvSpPr>
          <p:spPr>
            <a:xfrm>
              <a:off x="2596896" y="0"/>
              <a:ext cx="518795" cy="482600"/>
            </a:xfrm>
            <a:prstGeom prst="rect">
              <a:avLst/>
            </a:prstGeom>
            <a:solidFill>
              <a:schemeClr val="accent3">
                <a:lumMod val="75000"/>
              </a:schemeClr>
            </a:solidFill>
            <a:ln w="25400" cap="flat" cmpd="sng" algn="ctr">
              <a:solidFill>
                <a:schemeClr val="accent3">
                  <a:lumMod val="75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Rectangle 13"/>
            <p:cNvSpPr/>
            <p:nvPr/>
          </p:nvSpPr>
          <p:spPr>
            <a:xfrm>
              <a:off x="3116275" y="0"/>
              <a:ext cx="518795" cy="482600"/>
            </a:xfrm>
            <a:prstGeom prst="rect">
              <a:avLst/>
            </a:prstGeom>
            <a:solidFill>
              <a:schemeClr val="accent3">
                <a:lumMod val="60000"/>
                <a:lumOff val="40000"/>
              </a:schemeClr>
            </a:solidFill>
            <a:ln w="25400" cap="flat" cmpd="sng" algn="ctr">
              <a:solidFill>
                <a:schemeClr val="accent3">
                  <a:lumMod val="60000"/>
                  <a:lumOff val="40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Rectangle 14"/>
            <p:cNvSpPr/>
            <p:nvPr/>
          </p:nvSpPr>
          <p:spPr>
            <a:xfrm>
              <a:off x="3635654" y="0"/>
              <a:ext cx="518795" cy="482600"/>
            </a:xfrm>
            <a:prstGeom prst="rect">
              <a:avLst/>
            </a:prstGeom>
            <a:solidFill>
              <a:schemeClr val="accent3">
                <a:lumMod val="75000"/>
              </a:schemeClr>
            </a:solidFill>
            <a:ln w="25400" cap="flat" cmpd="sng" algn="ctr">
              <a:solidFill>
                <a:schemeClr val="accent3">
                  <a:lumMod val="75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Rectangle 15"/>
            <p:cNvSpPr/>
            <p:nvPr/>
          </p:nvSpPr>
          <p:spPr>
            <a:xfrm>
              <a:off x="4147718" y="0"/>
              <a:ext cx="518795" cy="482600"/>
            </a:xfrm>
            <a:prstGeom prst="rect">
              <a:avLst/>
            </a:prstGeom>
            <a:solidFill>
              <a:schemeClr val="accent3">
                <a:lumMod val="60000"/>
                <a:lumOff val="40000"/>
              </a:schemeClr>
            </a:solidFill>
            <a:ln w="25400" cap="flat" cmpd="sng" algn="ctr">
              <a:solidFill>
                <a:schemeClr val="accent3">
                  <a:lumMod val="60000"/>
                  <a:lumOff val="40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Rectangle 16"/>
            <p:cNvSpPr/>
            <p:nvPr/>
          </p:nvSpPr>
          <p:spPr>
            <a:xfrm>
              <a:off x="4667098" y="0"/>
              <a:ext cx="518795" cy="482600"/>
            </a:xfrm>
            <a:prstGeom prst="rect">
              <a:avLst/>
            </a:prstGeom>
            <a:solidFill>
              <a:schemeClr val="accent3">
                <a:lumMod val="75000"/>
              </a:schemeClr>
            </a:solidFill>
            <a:ln w="25400" cap="flat" cmpd="sng" algn="ctr">
              <a:solidFill>
                <a:schemeClr val="accent3">
                  <a:lumMod val="75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 name="Rectangle 17"/>
            <p:cNvSpPr/>
            <p:nvPr/>
          </p:nvSpPr>
          <p:spPr>
            <a:xfrm>
              <a:off x="5186477" y="0"/>
              <a:ext cx="518795" cy="482600"/>
            </a:xfrm>
            <a:prstGeom prst="rect">
              <a:avLst/>
            </a:prstGeom>
            <a:solidFill>
              <a:schemeClr val="accent3">
                <a:lumMod val="60000"/>
                <a:lumOff val="40000"/>
              </a:schemeClr>
            </a:solidFill>
            <a:ln w="25400" cap="flat" cmpd="sng" algn="ctr">
              <a:solidFill>
                <a:schemeClr val="accent3">
                  <a:lumMod val="60000"/>
                  <a:lumOff val="40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 name="Rectangle 18"/>
            <p:cNvSpPr/>
            <p:nvPr/>
          </p:nvSpPr>
          <p:spPr>
            <a:xfrm>
              <a:off x="5705856" y="0"/>
              <a:ext cx="518795" cy="482600"/>
            </a:xfrm>
            <a:prstGeom prst="rect">
              <a:avLst/>
            </a:prstGeom>
            <a:solidFill>
              <a:schemeClr val="accent3">
                <a:lumMod val="75000"/>
              </a:schemeClr>
            </a:solidFill>
            <a:ln w="25400" cap="flat" cmpd="sng" algn="ctr">
              <a:solidFill>
                <a:schemeClr val="accent3">
                  <a:lumMod val="75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pic>
        <p:nvPicPr>
          <p:cNvPr id="23" name="Picture 22" descr="http://cliparts.co/cliparts/rcj/K7p/rcjK7px5i.jpg"/>
          <p:cNvPicPr/>
          <p:nvPr/>
        </p:nvPicPr>
        <p:blipFill>
          <a:blip r:embed="rId5">
            <a:extLst>
              <a:ext uri="{BEBA8EAE-BF5A-486C-A8C5-ECC9F3942E4B}">
                <a14:imgProps xmlns:a14="http://schemas.microsoft.com/office/drawing/2010/main">
                  <a14:imgLayer r:embed="rId6">
                    <a14:imgEffect>
                      <a14:backgroundRemoval t="0" b="100000" l="0" r="99381"/>
                    </a14:imgEffect>
                  </a14:imgLayer>
                </a14:imgProps>
              </a:ext>
              <a:ext uri="{28A0092B-C50C-407E-A947-70E740481C1C}">
                <a14:useLocalDpi xmlns:a14="http://schemas.microsoft.com/office/drawing/2010/main" val="0"/>
              </a:ext>
            </a:extLst>
          </a:blip>
          <a:srcRect/>
          <a:stretch>
            <a:fillRect/>
          </a:stretch>
        </p:blipFill>
        <p:spPr bwMode="auto">
          <a:xfrm>
            <a:off x="3440213" y="2819400"/>
            <a:ext cx="1360387" cy="178986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1307" y="5871286"/>
            <a:ext cx="3492094" cy="748894"/>
          </a:xfrm>
          <a:prstGeom prst="rect">
            <a:avLst/>
          </a:prstGeom>
        </p:spPr>
      </p:pic>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7200" y="685800"/>
            <a:ext cx="4162673" cy="2819400"/>
          </a:xfrm>
          <a:prstGeom prst="rect">
            <a:avLst/>
          </a:prstGeom>
        </p:spPr>
      </p:pic>
    </p:spTree>
    <p:extLst>
      <p:ext uri="{BB962C8B-B14F-4D97-AF65-F5344CB8AC3E}">
        <p14:creationId xmlns:p14="http://schemas.microsoft.com/office/powerpoint/2010/main" val="12133908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827020005"/>
              </p:ext>
            </p:extLst>
          </p:nvPr>
        </p:nvGraphicFramePr>
        <p:xfrm>
          <a:off x="196405" y="158390"/>
          <a:ext cx="8763000" cy="6476381"/>
        </p:xfrm>
        <a:graphic>
          <a:graphicData uri="http://schemas.openxmlformats.org/drawingml/2006/table">
            <a:tbl>
              <a:tblPr firstRow="1" firstCol="1" bandRow="1">
                <a:tableStyleId>{5C22544A-7EE6-4342-B048-85BDC9FD1C3A}</a:tableStyleId>
              </a:tblPr>
              <a:tblGrid>
                <a:gridCol w="2044700"/>
                <a:gridCol w="1873695"/>
                <a:gridCol w="1676400"/>
                <a:gridCol w="1676400"/>
                <a:gridCol w="1491805"/>
              </a:tblGrid>
              <a:tr h="1661315">
                <a:tc>
                  <a:txBody>
                    <a:bodyPr/>
                    <a:lstStyle/>
                    <a:p>
                      <a:pPr marL="0" marR="0">
                        <a:spcBef>
                          <a:spcPts val="0"/>
                        </a:spcBef>
                        <a:spcAft>
                          <a:spcPts val="0"/>
                        </a:spcAft>
                      </a:pPr>
                      <a:r>
                        <a:rPr lang="en-US" sz="2400" dirty="0">
                          <a:effectLst/>
                          <a:latin typeface="Arial" panose="020B0604020202020204" pitchFamily="34" charset="0"/>
                          <a:cs typeface="Arial" panose="020B0604020202020204" pitchFamily="34" charset="0"/>
                        </a:rPr>
                        <a:t> </a:t>
                      </a:r>
                      <a:endParaRPr lang="en-US" sz="2400" dirty="0">
                        <a:effectLst/>
                        <a:latin typeface="Arial" panose="020B0604020202020204" pitchFamily="34" charset="0"/>
                        <a:ea typeface="Calibri"/>
                        <a:cs typeface="Arial" panose="020B0604020202020204" pitchFamily="34" charset="0"/>
                      </a:endParaRPr>
                    </a:p>
                  </a:txBody>
                  <a:tcPr marL="68580" marR="68580" marT="0" marB="0" anchor="b">
                    <a:solidFill>
                      <a:schemeClr val="accent3">
                        <a:lumMod val="50000"/>
                      </a:schemeClr>
                    </a:solidFill>
                  </a:tcPr>
                </a:tc>
                <a:tc>
                  <a:txBody>
                    <a:bodyPr/>
                    <a:lstStyle/>
                    <a:p>
                      <a:pPr marL="0" marR="0" algn="ctr">
                        <a:spcBef>
                          <a:spcPts val="0"/>
                        </a:spcBef>
                        <a:spcAft>
                          <a:spcPts val="0"/>
                        </a:spcAft>
                      </a:pPr>
                      <a:r>
                        <a:rPr lang="en-US" sz="2400" dirty="0" smtClean="0">
                          <a:effectLst/>
                          <a:latin typeface="Arial" panose="020B0604020202020204" pitchFamily="34" charset="0"/>
                          <a:ea typeface="Calibri"/>
                          <a:cs typeface="Arial" panose="020B0604020202020204" pitchFamily="34" charset="0"/>
                        </a:rPr>
                        <a:t>Reference</a:t>
                      </a:r>
                      <a:r>
                        <a:rPr lang="en-US" sz="2400" baseline="0" dirty="0" smtClean="0">
                          <a:effectLst/>
                          <a:latin typeface="Arial" panose="020B0604020202020204" pitchFamily="34" charset="0"/>
                          <a:ea typeface="Calibri"/>
                          <a:cs typeface="Arial" panose="020B0604020202020204" pitchFamily="34" charset="0"/>
                        </a:rPr>
                        <a:t> Diet </a:t>
                      </a:r>
                      <a:br>
                        <a:rPr lang="en-US" sz="2400" baseline="0" dirty="0" smtClean="0">
                          <a:effectLst/>
                          <a:latin typeface="Arial" panose="020B0604020202020204" pitchFamily="34" charset="0"/>
                          <a:ea typeface="Calibri"/>
                          <a:cs typeface="Arial" panose="020B0604020202020204" pitchFamily="34" charset="0"/>
                        </a:rPr>
                      </a:br>
                      <a:r>
                        <a:rPr lang="en-US" sz="2400" baseline="0" dirty="0" smtClean="0">
                          <a:effectLst/>
                          <a:latin typeface="Arial" panose="020B0604020202020204" pitchFamily="34" charset="0"/>
                          <a:ea typeface="Calibri"/>
                          <a:cs typeface="Arial" panose="020B0604020202020204" pitchFamily="34" charset="0"/>
                        </a:rPr>
                        <a:t>(used on food labels)</a:t>
                      </a:r>
                      <a:endParaRPr lang="en-US" sz="2400" dirty="0">
                        <a:effectLst/>
                        <a:latin typeface="Arial" panose="020B0604020202020204" pitchFamily="34" charset="0"/>
                        <a:ea typeface="Calibri"/>
                        <a:cs typeface="Arial" panose="020B0604020202020204" pitchFamily="34" charset="0"/>
                      </a:endParaRPr>
                    </a:p>
                  </a:txBody>
                  <a:tcPr marL="68580" marR="68580" marT="0" marB="0" anchor="b">
                    <a:solidFill>
                      <a:schemeClr val="accent3">
                        <a:lumMod val="50000"/>
                      </a:schemeClr>
                    </a:solidFill>
                  </a:tcPr>
                </a:tc>
                <a:tc>
                  <a:txBody>
                    <a:bodyPr/>
                    <a:lstStyle/>
                    <a:p>
                      <a:pPr marL="0" marR="0" algn="ctr">
                        <a:spcBef>
                          <a:spcPts val="0"/>
                        </a:spcBef>
                        <a:spcAft>
                          <a:spcPts val="0"/>
                        </a:spcAft>
                      </a:pPr>
                      <a:r>
                        <a:rPr lang="en-US" sz="2400" dirty="0">
                          <a:effectLst/>
                          <a:latin typeface="Arial" panose="020B0604020202020204" pitchFamily="34" charset="0"/>
                          <a:cs typeface="Arial" panose="020B0604020202020204" pitchFamily="34" charset="0"/>
                        </a:rPr>
                        <a:t>Tofu, firm </a:t>
                      </a:r>
                      <a:r>
                        <a:rPr lang="en-US" sz="2400" dirty="0" smtClean="0">
                          <a:effectLst/>
                          <a:latin typeface="Arial" panose="020B0604020202020204" pitchFamily="34" charset="0"/>
                          <a:cs typeface="Arial" panose="020B0604020202020204" pitchFamily="34" charset="0"/>
                        </a:rPr>
                        <a:t/>
                      </a:r>
                      <a:br>
                        <a:rPr lang="en-US" sz="2400" dirty="0" smtClean="0">
                          <a:effectLst/>
                          <a:latin typeface="Arial" panose="020B0604020202020204" pitchFamily="34" charset="0"/>
                          <a:cs typeface="Arial" panose="020B0604020202020204" pitchFamily="34" charset="0"/>
                        </a:rPr>
                      </a:br>
                      <a:r>
                        <a:rPr lang="en-US" sz="2400" dirty="0" smtClean="0">
                          <a:effectLst/>
                          <a:latin typeface="Arial" panose="020B0604020202020204" pitchFamily="34" charset="0"/>
                          <a:cs typeface="Arial" panose="020B0604020202020204" pitchFamily="34" charset="0"/>
                        </a:rPr>
                        <a:t>(</a:t>
                      </a:r>
                      <a:r>
                        <a:rPr lang="en-US" sz="2400" dirty="0">
                          <a:effectLst/>
                          <a:latin typeface="Arial" panose="020B0604020202020204" pitchFamily="34" charset="0"/>
                          <a:cs typeface="Arial" panose="020B0604020202020204" pitchFamily="34" charset="0"/>
                        </a:rPr>
                        <a:t>1/2 cup)</a:t>
                      </a:r>
                      <a:endParaRPr lang="en-US" sz="2400" dirty="0">
                        <a:effectLst/>
                        <a:latin typeface="Arial" panose="020B0604020202020204" pitchFamily="34" charset="0"/>
                        <a:ea typeface="Calibri"/>
                        <a:cs typeface="Arial" panose="020B0604020202020204" pitchFamily="34" charset="0"/>
                      </a:endParaRPr>
                    </a:p>
                  </a:txBody>
                  <a:tcPr marL="68580" marR="68580" marT="0" marB="0" anchor="b">
                    <a:solidFill>
                      <a:schemeClr val="accent3">
                        <a:lumMod val="50000"/>
                      </a:schemeClr>
                    </a:solidFill>
                  </a:tcPr>
                </a:tc>
                <a:tc>
                  <a:txBody>
                    <a:bodyPr/>
                    <a:lstStyle/>
                    <a:p>
                      <a:pPr marL="0" marR="0" algn="ctr">
                        <a:spcBef>
                          <a:spcPts val="0"/>
                        </a:spcBef>
                        <a:spcAft>
                          <a:spcPts val="0"/>
                        </a:spcAft>
                      </a:pPr>
                      <a:r>
                        <a:rPr lang="en-US" sz="2400" dirty="0" smtClean="0">
                          <a:effectLst/>
                          <a:latin typeface="Arial" panose="020B0604020202020204" pitchFamily="34" charset="0"/>
                          <a:cs typeface="Arial" panose="020B0604020202020204" pitchFamily="34" charset="0"/>
                        </a:rPr>
                        <a:t>Soybeans (</a:t>
                      </a:r>
                      <a:r>
                        <a:rPr lang="en-US" sz="2400" dirty="0">
                          <a:effectLst/>
                          <a:latin typeface="Arial" panose="020B0604020202020204" pitchFamily="34" charset="0"/>
                          <a:cs typeface="Arial" panose="020B0604020202020204" pitchFamily="34" charset="0"/>
                        </a:rPr>
                        <a:t>1/2 cup)</a:t>
                      </a:r>
                      <a:endParaRPr lang="en-US" sz="2400" dirty="0">
                        <a:effectLst/>
                        <a:latin typeface="Arial" panose="020B0604020202020204" pitchFamily="34" charset="0"/>
                        <a:ea typeface="Calibri"/>
                        <a:cs typeface="Arial" panose="020B0604020202020204" pitchFamily="34" charset="0"/>
                      </a:endParaRPr>
                    </a:p>
                  </a:txBody>
                  <a:tcPr marL="68580" marR="68580" marT="0" marB="0" anchor="b">
                    <a:solidFill>
                      <a:schemeClr val="accent3">
                        <a:lumMod val="50000"/>
                      </a:schemeClr>
                    </a:solidFill>
                  </a:tcPr>
                </a:tc>
                <a:tc>
                  <a:txBody>
                    <a:bodyPr/>
                    <a:lstStyle/>
                    <a:p>
                      <a:pPr marL="0" marR="0" algn="ctr">
                        <a:spcBef>
                          <a:spcPts val="0"/>
                        </a:spcBef>
                        <a:spcAft>
                          <a:spcPts val="0"/>
                        </a:spcAft>
                      </a:pPr>
                      <a:r>
                        <a:rPr lang="en-US" sz="2400" dirty="0" smtClean="0">
                          <a:effectLst/>
                          <a:latin typeface="Arial" panose="020B0604020202020204" pitchFamily="34" charset="0"/>
                          <a:cs typeface="Arial" panose="020B0604020202020204" pitchFamily="34" charset="0"/>
                        </a:rPr>
                        <a:t>Soy milk</a:t>
                      </a:r>
                      <a:r>
                        <a:rPr lang="en-US" sz="2400" dirty="0">
                          <a:effectLst/>
                          <a:latin typeface="Arial" panose="020B0604020202020204" pitchFamily="34" charset="0"/>
                          <a:cs typeface="Arial" panose="020B0604020202020204" pitchFamily="34" charset="0"/>
                        </a:rPr>
                        <a:t>, </a:t>
                      </a:r>
                      <a:r>
                        <a:rPr lang="en-US" sz="2400" dirty="0" smtClean="0">
                          <a:effectLst/>
                          <a:latin typeface="Arial" panose="020B0604020202020204" pitchFamily="34" charset="0"/>
                          <a:cs typeface="Arial" panose="020B0604020202020204" pitchFamily="34" charset="0"/>
                        </a:rPr>
                        <a:t>Plain </a:t>
                      </a:r>
                      <a:br>
                        <a:rPr lang="en-US" sz="2400" dirty="0" smtClean="0">
                          <a:effectLst/>
                          <a:latin typeface="Arial" panose="020B0604020202020204" pitchFamily="34" charset="0"/>
                          <a:cs typeface="Arial" panose="020B0604020202020204" pitchFamily="34" charset="0"/>
                        </a:rPr>
                      </a:br>
                      <a:r>
                        <a:rPr lang="en-US" sz="2400" dirty="0" smtClean="0">
                          <a:effectLst/>
                          <a:latin typeface="Arial" panose="020B0604020202020204" pitchFamily="34" charset="0"/>
                          <a:cs typeface="Arial" panose="020B0604020202020204" pitchFamily="34" charset="0"/>
                        </a:rPr>
                        <a:t>(</a:t>
                      </a:r>
                      <a:r>
                        <a:rPr lang="en-US" sz="2400" dirty="0">
                          <a:effectLst/>
                          <a:latin typeface="Arial" panose="020B0604020202020204" pitchFamily="34" charset="0"/>
                          <a:cs typeface="Arial" panose="020B0604020202020204" pitchFamily="34" charset="0"/>
                        </a:rPr>
                        <a:t>1 cup)</a:t>
                      </a:r>
                      <a:endParaRPr lang="en-US" sz="2400" dirty="0">
                        <a:effectLst/>
                        <a:latin typeface="Arial" panose="020B0604020202020204" pitchFamily="34" charset="0"/>
                        <a:ea typeface="Calibri"/>
                        <a:cs typeface="Arial" panose="020B0604020202020204" pitchFamily="34" charset="0"/>
                      </a:endParaRPr>
                    </a:p>
                  </a:txBody>
                  <a:tcPr marL="68580" marR="68580" marT="0" marB="0" anchor="b">
                    <a:solidFill>
                      <a:schemeClr val="accent3">
                        <a:lumMod val="50000"/>
                      </a:schemeClr>
                    </a:solidFill>
                  </a:tcPr>
                </a:tc>
              </a:tr>
              <a:tr h="692522">
                <a:tc>
                  <a:txBody>
                    <a:bodyPr/>
                    <a:lstStyle/>
                    <a:p>
                      <a:pPr marL="0" marR="0" algn="ctr">
                        <a:spcBef>
                          <a:spcPts val="0"/>
                        </a:spcBef>
                        <a:spcAft>
                          <a:spcPts val="0"/>
                        </a:spcAft>
                      </a:pPr>
                      <a:r>
                        <a:rPr lang="en-US" sz="2400" dirty="0">
                          <a:effectLst/>
                          <a:latin typeface="Arial" panose="020B0604020202020204" pitchFamily="34" charset="0"/>
                          <a:cs typeface="Arial" panose="020B0604020202020204" pitchFamily="34" charset="0"/>
                        </a:rPr>
                        <a:t>Calories</a:t>
                      </a:r>
                      <a:endParaRPr lang="en-US" sz="2400" dirty="0">
                        <a:effectLst/>
                        <a:latin typeface="Arial" panose="020B0604020202020204" pitchFamily="34" charset="0"/>
                        <a:ea typeface="Calibri"/>
                        <a:cs typeface="Arial" panose="020B0604020202020204" pitchFamily="34" charset="0"/>
                      </a:endParaRPr>
                    </a:p>
                  </a:txBody>
                  <a:tcPr marL="68580" marR="68580" marT="0" marB="0" anchor="ctr">
                    <a:solidFill>
                      <a:schemeClr val="accent3">
                        <a:lumMod val="50000"/>
                      </a:schemeClr>
                    </a:solidFill>
                  </a:tcPr>
                </a:tc>
                <a:tc>
                  <a:txBody>
                    <a:bodyPr/>
                    <a:lstStyle/>
                    <a:p>
                      <a:pPr marL="0" marR="0" algn="ctr">
                        <a:spcBef>
                          <a:spcPts val="0"/>
                        </a:spcBef>
                        <a:spcAft>
                          <a:spcPts val="0"/>
                        </a:spcAft>
                      </a:pPr>
                      <a:r>
                        <a:rPr lang="en-US" sz="2400" b="1" dirty="0" smtClean="0">
                          <a:effectLst/>
                          <a:latin typeface="Arial" panose="020B0604020202020204" pitchFamily="34" charset="0"/>
                          <a:ea typeface="Calibri"/>
                          <a:cs typeface="Arial" panose="020B0604020202020204" pitchFamily="34" charset="0"/>
                        </a:rPr>
                        <a:t>2,000</a:t>
                      </a:r>
                      <a:endParaRPr lang="en-US" sz="2400" b="1" dirty="0">
                        <a:effectLst/>
                        <a:latin typeface="Arial" panose="020B0604020202020204" pitchFamily="34" charset="0"/>
                        <a:ea typeface="Calibri"/>
                        <a:cs typeface="Arial" panose="020B0604020202020204" pitchFamily="34" charset="0"/>
                      </a:endParaRPr>
                    </a:p>
                  </a:txBody>
                  <a:tcPr marL="68580" marR="68580" marT="0" marB="0" anchor="ctr">
                    <a:solidFill>
                      <a:schemeClr val="accent3">
                        <a:lumMod val="40000"/>
                        <a:lumOff val="60000"/>
                      </a:schemeClr>
                    </a:solidFill>
                  </a:tcPr>
                </a:tc>
                <a:tc>
                  <a:txBody>
                    <a:bodyPr/>
                    <a:lstStyle/>
                    <a:p>
                      <a:pPr marL="0" marR="0" algn="ctr">
                        <a:spcBef>
                          <a:spcPts val="0"/>
                        </a:spcBef>
                        <a:spcAft>
                          <a:spcPts val="0"/>
                        </a:spcAft>
                      </a:pPr>
                      <a:r>
                        <a:rPr lang="en-US" sz="2400" b="1" dirty="0">
                          <a:effectLst/>
                          <a:latin typeface="Arial" panose="020B0604020202020204" pitchFamily="34" charset="0"/>
                          <a:cs typeface="Arial" panose="020B0604020202020204" pitchFamily="34" charset="0"/>
                        </a:rPr>
                        <a:t>88</a:t>
                      </a:r>
                      <a:endParaRPr lang="en-US" sz="2400" b="1" dirty="0">
                        <a:effectLst/>
                        <a:latin typeface="Arial" panose="020B0604020202020204" pitchFamily="34" charset="0"/>
                        <a:ea typeface="Calibri"/>
                        <a:cs typeface="Arial" panose="020B0604020202020204" pitchFamily="34" charset="0"/>
                      </a:endParaRPr>
                    </a:p>
                  </a:txBody>
                  <a:tcPr marL="68580" marR="68580" marT="0" marB="0" anchor="ctr">
                    <a:solidFill>
                      <a:schemeClr val="accent3">
                        <a:lumMod val="40000"/>
                        <a:lumOff val="60000"/>
                      </a:schemeClr>
                    </a:solidFill>
                  </a:tcPr>
                </a:tc>
                <a:tc>
                  <a:txBody>
                    <a:bodyPr/>
                    <a:lstStyle/>
                    <a:p>
                      <a:pPr marL="0" marR="0" algn="ctr">
                        <a:spcBef>
                          <a:spcPts val="0"/>
                        </a:spcBef>
                        <a:spcAft>
                          <a:spcPts val="0"/>
                        </a:spcAft>
                      </a:pPr>
                      <a:r>
                        <a:rPr lang="en-US" sz="2400" b="1" dirty="0">
                          <a:effectLst/>
                          <a:latin typeface="Arial" panose="020B0604020202020204" pitchFamily="34" charset="0"/>
                          <a:cs typeface="Arial" panose="020B0604020202020204" pitchFamily="34" charset="0"/>
                        </a:rPr>
                        <a:t>155</a:t>
                      </a:r>
                      <a:endParaRPr lang="en-US" sz="2400" b="1" dirty="0">
                        <a:effectLst/>
                        <a:latin typeface="Arial" panose="020B0604020202020204" pitchFamily="34" charset="0"/>
                        <a:ea typeface="Calibri"/>
                        <a:cs typeface="Arial" panose="020B0604020202020204" pitchFamily="34" charset="0"/>
                      </a:endParaRPr>
                    </a:p>
                  </a:txBody>
                  <a:tcPr marL="68580" marR="68580" marT="0" marB="0" anchor="ctr">
                    <a:solidFill>
                      <a:schemeClr val="accent3">
                        <a:lumMod val="40000"/>
                        <a:lumOff val="60000"/>
                      </a:schemeClr>
                    </a:solidFill>
                  </a:tcPr>
                </a:tc>
                <a:tc>
                  <a:txBody>
                    <a:bodyPr/>
                    <a:lstStyle/>
                    <a:p>
                      <a:pPr marL="0" marR="0" algn="ctr">
                        <a:spcBef>
                          <a:spcPts val="0"/>
                        </a:spcBef>
                        <a:spcAft>
                          <a:spcPts val="0"/>
                        </a:spcAft>
                      </a:pPr>
                      <a:r>
                        <a:rPr lang="en-US" sz="2400" b="1" dirty="0">
                          <a:effectLst/>
                          <a:latin typeface="Arial" panose="020B0604020202020204" pitchFamily="34" charset="0"/>
                          <a:cs typeface="Arial" panose="020B0604020202020204" pitchFamily="34" charset="0"/>
                        </a:rPr>
                        <a:t>108</a:t>
                      </a:r>
                      <a:endParaRPr lang="en-US" sz="2400" b="1" dirty="0">
                        <a:effectLst/>
                        <a:latin typeface="Arial" panose="020B0604020202020204" pitchFamily="34" charset="0"/>
                        <a:ea typeface="Calibri"/>
                        <a:cs typeface="Arial" panose="020B0604020202020204" pitchFamily="34" charset="0"/>
                      </a:endParaRPr>
                    </a:p>
                  </a:txBody>
                  <a:tcPr marL="68580" marR="68580" marT="0" marB="0" anchor="ctr">
                    <a:solidFill>
                      <a:schemeClr val="accent3">
                        <a:lumMod val="40000"/>
                        <a:lumOff val="60000"/>
                      </a:schemeClr>
                    </a:solidFill>
                  </a:tcPr>
                </a:tc>
              </a:tr>
              <a:tr h="912500">
                <a:tc>
                  <a:txBody>
                    <a:bodyPr/>
                    <a:lstStyle/>
                    <a:p>
                      <a:pPr marL="0" marR="0" algn="ctr">
                        <a:spcBef>
                          <a:spcPts val="0"/>
                        </a:spcBef>
                        <a:spcAft>
                          <a:spcPts val="0"/>
                        </a:spcAft>
                      </a:pPr>
                      <a:r>
                        <a:rPr lang="en-US" sz="2400" dirty="0" smtClean="0">
                          <a:effectLst/>
                          <a:latin typeface="Arial" panose="020B0604020202020204" pitchFamily="34" charset="0"/>
                          <a:cs typeface="Arial" panose="020B0604020202020204" pitchFamily="34" charset="0"/>
                        </a:rPr>
                        <a:t>Total</a:t>
                      </a:r>
                      <a:r>
                        <a:rPr lang="en-US" sz="2400" baseline="0" dirty="0" smtClean="0">
                          <a:effectLst/>
                          <a:latin typeface="Arial" panose="020B0604020202020204" pitchFamily="34" charset="0"/>
                          <a:cs typeface="Arial" panose="020B0604020202020204" pitchFamily="34" charset="0"/>
                        </a:rPr>
                        <a:t> f</a:t>
                      </a:r>
                      <a:r>
                        <a:rPr lang="en-US" sz="2400" dirty="0" smtClean="0">
                          <a:effectLst/>
                          <a:latin typeface="Arial" panose="020B0604020202020204" pitchFamily="34" charset="0"/>
                          <a:cs typeface="Arial" panose="020B0604020202020204" pitchFamily="34" charset="0"/>
                        </a:rPr>
                        <a:t>at </a:t>
                      </a:r>
                      <a:r>
                        <a:rPr lang="en-US" sz="2400" dirty="0">
                          <a:effectLst/>
                          <a:latin typeface="Arial" panose="020B0604020202020204" pitchFamily="34" charset="0"/>
                          <a:cs typeface="Arial" panose="020B0604020202020204" pitchFamily="34" charset="0"/>
                        </a:rPr>
                        <a:t>(g)</a:t>
                      </a:r>
                      <a:endParaRPr lang="en-US" sz="2400" dirty="0">
                        <a:effectLst/>
                        <a:latin typeface="Arial" panose="020B0604020202020204" pitchFamily="34" charset="0"/>
                        <a:ea typeface="Calibri"/>
                        <a:cs typeface="Arial" panose="020B0604020202020204" pitchFamily="34" charset="0"/>
                      </a:endParaRPr>
                    </a:p>
                  </a:txBody>
                  <a:tcPr marL="68580" marR="68580" marT="0" marB="0" anchor="ctr">
                    <a:solidFill>
                      <a:schemeClr val="accent3">
                        <a:lumMod val="50000"/>
                      </a:schemeClr>
                    </a:solidFill>
                  </a:tcPr>
                </a:tc>
                <a:tc>
                  <a:txBody>
                    <a:bodyPr/>
                    <a:lstStyle/>
                    <a:p>
                      <a:pPr marL="0" marR="0" algn="ctr">
                        <a:spcBef>
                          <a:spcPts val="0"/>
                        </a:spcBef>
                        <a:spcAft>
                          <a:spcPts val="0"/>
                        </a:spcAft>
                      </a:pPr>
                      <a:r>
                        <a:rPr lang="en-US" sz="2400" b="1" dirty="0" smtClean="0">
                          <a:effectLst/>
                          <a:latin typeface="Arial" panose="020B0604020202020204" pitchFamily="34" charset="0"/>
                          <a:ea typeface="Calibri"/>
                          <a:cs typeface="Arial" panose="020B0604020202020204" pitchFamily="34" charset="0"/>
                        </a:rPr>
                        <a:t>Less than 65</a:t>
                      </a:r>
                      <a:endParaRPr lang="en-US" sz="2400" b="1" dirty="0">
                        <a:effectLst/>
                        <a:latin typeface="Arial" panose="020B0604020202020204" pitchFamily="34" charset="0"/>
                        <a:ea typeface="Calibri"/>
                        <a:cs typeface="Arial" panose="020B0604020202020204" pitchFamily="34" charset="0"/>
                      </a:endParaRPr>
                    </a:p>
                  </a:txBody>
                  <a:tcPr marL="68580" marR="68580" marT="0" marB="0" anchor="ctr">
                    <a:solidFill>
                      <a:schemeClr val="accent3">
                        <a:lumMod val="20000"/>
                        <a:lumOff val="80000"/>
                      </a:schemeClr>
                    </a:solidFill>
                  </a:tcPr>
                </a:tc>
                <a:tc>
                  <a:txBody>
                    <a:bodyPr/>
                    <a:lstStyle/>
                    <a:p>
                      <a:pPr marL="0" marR="0" algn="ctr">
                        <a:spcBef>
                          <a:spcPts val="0"/>
                        </a:spcBef>
                        <a:spcAft>
                          <a:spcPts val="0"/>
                        </a:spcAft>
                      </a:pPr>
                      <a:r>
                        <a:rPr lang="en-US" sz="2400" b="1" dirty="0">
                          <a:effectLst/>
                          <a:latin typeface="Arial" panose="020B0604020202020204" pitchFamily="34" charset="0"/>
                          <a:cs typeface="Arial" panose="020B0604020202020204" pitchFamily="34" charset="0"/>
                        </a:rPr>
                        <a:t>5</a:t>
                      </a:r>
                      <a:endParaRPr lang="en-US" sz="2400" b="1" dirty="0">
                        <a:effectLst/>
                        <a:latin typeface="Arial" panose="020B0604020202020204" pitchFamily="34" charset="0"/>
                        <a:ea typeface="Calibri"/>
                        <a:cs typeface="Arial" panose="020B0604020202020204" pitchFamily="34" charset="0"/>
                      </a:endParaRPr>
                    </a:p>
                  </a:txBody>
                  <a:tcPr marL="68580" marR="68580" marT="0" marB="0" anchor="ctr">
                    <a:solidFill>
                      <a:schemeClr val="accent3">
                        <a:lumMod val="20000"/>
                        <a:lumOff val="80000"/>
                      </a:schemeClr>
                    </a:solidFill>
                  </a:tcPr>
                </a:tc>
                <a:tc>
                  <a:txBody>
                    <a:bodyPr/>
                    <a:lstStyle/>
                    <a:p>
                      <a:pPr marL="0" marR="0" algn="ctr">
                        <a:spcBef>
                          <a:spcPts val="0"/>
                        </a:spcBef>
                        <a:spcAft>
                          <a:spcPts val="0"/>
                        </a:spcAft>
                      </a:pPr>
                      <a:r>
                        <a:rPr lang="en-US" sz="2400" b="1" dirty="0">
                          <a:effectLst/>
                          <a:latin typeface="Arial" panose="020B0604020202020204" pitchFamily="34" charset="0"/>
                          <a:cs typeface="Arial" panose="020B0604020202020204" pitchFamily="34" charset="0"/>
                        </a:rPr>
                        <a:t>8</a:t>
                      </a:r>
                      <a:endParaRPr lang="en-US" sz="2400" b="1" dirty="0">
                        <a:effectLst/>
                        <a:latin typeface="Arial" panose="020B0604020202020204" pitchFamily="34" charset="0"/>
                        <a:ea typeface="Calibri"/>
                        <a:cs typeface="Arial" panose="020B0604020202020204" pitchFamily="34" charset="0"/>
                      </a:endParaRPr>
                    </a:p>
                  </a:txBody>
                  <a:tcPr marL="68580" marR="68580" marT="0" marB="0" anchor="ctr">
                    <a:solidFill>
                      <a:schemeClr val="accent3">
                        <a:lumMod val="20000"/>
                        <a:lumOff val="80000"/>
                      </a:schemeClr>
                    </a:solidFill>
                  </a:tcPr>
                </a:tc>
                <a:tc>
                  <a:txBody>
                    <a:bodyPr/>
                    <a:lstStyle/>
                    <a:p>
                      <a:pPr marL="0" marR="0" algn="ctr">
                        <a:spcBef>
                          <a:spcPts val="0"/>
                        </a:spcBef>
                        <a:spcAft>
                          <a:spcPts val="0"/>
                        </a:spcAft>
                      </a:pPr>
                      <a:r>
                        <a:rPr lang="en-US" sz="2400" b="1" dirty="0">
                          <a:effectLst/>
                          <a:latin typeface="Arial" panose="020B0604020202020204" pitchFamily="34" charset="0"/>
                          <a:cs typeface="Arial" panose="020B0604020202020204" pitchFamily="34" charset="0"/>
                        </a:rPr>
                        <a:t>4</a:t>
                      </a:r>
                      <a:endParaRPr lang="en-US" sz="2400" b="1" dirty="0">
                        <a:effectLst/>
                        <a:latin typeface="Arial" panose="020B0604020202020204" pitchFamily="34" charset="0"/>
                        <a:ea typeface="Calibri"/>
                        <a:cs typeface="Arial" panose="020B0604020202020204" pitchFamily="34" charset="0"/>
                      </a:endParaRPr>
                    </a:p>
                  </a:txBody>
                  <a:tcPr marL="68580" marR="68580" marT="0" marB="0" anchor="ctr">
                    <a:solidFill>
                      <a:schemeClr val="accent3">
                        <a:lumMod val="20000"/>
                        <a:lumOff val="80000"/>
                      </a:schemeClr>
                    </a:solidFill>
                  </a:tcPr>
                </a:tc>
              </a:tr>
              <a:tr h="692522">
                <a:tc>
                  <a:txBody>
                    <a:bodyPr/>
                    <a:lstStyle/>
                    <a:p>
                      <a:pPr marL="0" marR="0" algn="ctr">
                        <a:spcBef>
                          <a:spcPts val="0"/>
                        </a:spcBef>
                        <a:spcAft>
                          <a:spcPts val="0"/>
                        </a:spcAft>
                      </a:pPr>
                      <a:r>
                        <a:rPr lang="en-US" sz="2400" dirty="0">
                          <a:effectLst/>
                          <a:latin typeface="Arial" panose="020B0604020202020204" pitchFamily="34" charset="0"/>
                          <a:cs typeface="Arial" panose="020B0604020202020204" pitchFamily="34" charset="0"/>
                        </a:rPr>
                        <a:t>Protein (g)</a:t>
                      </a:r>
                      <a:endParaRPr lang="en-US" sz="2400" dirty="0">
                        <a:effectLst/>
                        <a:latin typeface="Arial" panose="020B0604020202020204" pitchFamily="34" charset="0"/>
                        <a:ea typeface="Calibri"/>
                        <a:cs typeface="Arial" panose="020B0604020202020204" pitchFamily="34" charset="0"/>
                      </a:endParaRPr>
                    </a:p>
                  </a:txBody>
                  <a:tcPr marL="68580" marR="68580" marT="0" marB="0" anchor="ctr">
                    <a:solidFill>
                      <a:schemeClr val="accent3">
                        <a:lumMod val="50000"/>
                      </a:schemeClr>
                    </a:solidFill>
                  </a:tcPr>
                </a:tc>
                <a:tc>
                  <a:txBody>
                    <a:bodyPr/>
                    <a:lstStyle/>
                    <a:p>
                      <a:pPr marL="0" marR="0" algn="ctr">
                        <a:spcBef>
                          <a:spcPts val="0"/>
                        </a:spcBef>
                        <a:spcAft>
                          <a:spcPts val="0"/>
                        </a:spcAft>
                      </a:pPr>
                      <a:r>
                        <a:rPr lang="en-US" sz="2400" b="1" dirty="0" smtClean="0">
                          <a:effectLst/>
                          <a:latin typeface="Arial" panose="020B0604020202020204" pitchFamily="34" charset="0"/>
                          <a:ea typeface="Calibri"/>
                          <a:cs typeface="Arial" panose="020B0604020202020204" pitchFamily="34" charset="0"/>
                        </a:rPr>
                        <a:t>50</a:t>
                      </a:r>
                      <a:endParaRPr lang="en-US" sz="2400" b="1" dirty="0">
                        <a:effectLst/>
                        <a:latin typeface="Arial" panose="020B0604020202020204" pitchFamily="34" charset="0"/>
                        <a:ea typeface="Calibri"/>
                        <a:cs typeface="Arial" panose="020B0604020202020204" pitchFamily="34" charset="0"/>
                      </a:endParaRPr>
                    </a:p>
                  </a:txBody>
                  <a:tcPr marL="68580" marR="68580" marT="0" marB="0" anchor="ctr">
                    <a:solidFill>
                      <a:schemeClr val="accent3">
                        <a:lumMod val="40000"/>
                        <a:lumOff val="60000"/>
                      </a:schemeClr>
                    </a:solidFill>
                  </a:tcPr>
                </a:tc>
                <a:tc>
                  <a:txBody>
                    <a:bodyPr/>
                    <a:lstStyle/>
                    <a:p>
                      <a:pPr marL="0" marR="0" algn="ctr">
                        <a:spcBef>
                          <a:spcPts val="0"/>
                        </a:spcBef>
                        <a:spcAft>
                          <a:spcPts val="0"/>
                        </a:spcAft>
                      </a:pPr>
                      <a:r>
                        <a:rPr lang="en-US" sz="2400" b="1" dirty="0">
                          <a:effectLst/>
                          <a:latin typeface="Arial" panose="020B0604020202020204" pitchFamily="34" charset="0"/>
                          <a:cs typeface="Arial" panose="020B0604020202020204" pitchFamily="34" charset="0"/>
                        </a:rPr>
                        <a:t>10</a:t>
                      </a:r>
                      <a:endParaRPr lang="en-US" sz="2400" b="1" dirty="0">
                        <a:effectLst/>
                        <a:latin typeface="Arial" panose="020B0604020202020204" pitchFamily="34" charset="0"/>
                        <a:ea typeface="Calibri"/>
                        <a:cs typeface="Arial" panose="020B0604020202020204" pitchFamily="34" charset="0"/>
                      </a:endParaRPr>
                    </a:p>
                  </a:txBody>
                  <a:tcPr marL="68580" marR="68580" marT="0" marB="0" anchor="ctr">
                    <a:solidFill>
                      <a:schemeClr val="accent3">
                        <a:lumMod val="40000"/>
                        <a:lumOff val="60000"/>
                      </a:schemeClr>
                    </a:solidFill>
                  </a:tcPr>
                </a:tc>
                <a:tc>
                  <a:txBody>
                    <a:bodyPr/>
                    <a:lstStyle/>
                    <a:p>
                      <a:pPr marL="0" marR="0" algn="ctr">
                        <a:spcBef>
                          <a:spcPts val="0"/>
                        </a:spcBef>
                        <a:spcAft>
                          <a:spcPts val="0"/>
                        </a:spcAft>
                      </a:pPr>
                      <a:r>
                        <a:rPr lang="en-US" sz="2400" b="1" dirty="0">
                          <a:effectLst/>
                          <a:latin typeface="Arial" panose="020B0604020202020204" pitchFamily="34" charset="0"/>
                          <a:cs typeface="Arial" panose="020B0604020202020204" pitchFamily="34" charset="0"/>
                        </a:rPr>
                        <a:t>15</a:t>
                      </a:r>
                      <a:endParaRPr lang="en-US" sz="2400" b="1" dirty="0">
                        <a:effectLst/>
                        <a:latin typeface="Arial" panose="020B0604020202020204" pitchFamily="34" charset="0"/>
                        <a:ea typeface="Calibri"/>
                        <a:cs typeface="Arial" panose="020B0604020202020204" pitchFamily="34" charset="0"/>
                      </a:endParaRPr>
                    </a:p>
                  </a:txBody>
                  <a:tcPr marL="68580" marR="68580" marT="0" marB="0" anchor="ctr">
                    <a:solidFill>
                      <a:schemeClr val="accent3">
                        <a:lumMod val="40000"/>
                        <a:lumOff val="60000"/>
                      </a:schemeClr>
                    </a:solidFill>
                  </a:tcPr>
                </a:tc>
                <a:tc>
                  <a:txBody>
                    <a:bodyPr/>
                    <a:lstStyle/>
                    <a:p>
                      <a:pPr marL="0" marR="0" algn="ctr">
                        <a:spcBef>
                          <a:spcPts val="0"/>
                        </a:spcBef>
                        <a:spcAft>
                          <a:spcPts val="0"/>
                        </a:spcAft>
                      </a:pPr>
                      <a:r>
                        <a:rPr lang="en-US" sz="2400" b="1" dirty="0">
                          <a:effectLst/>
                          <a:latin typeface="Arial" panose="020B0604020202020204" pitchFamily="34" charset="0"/>
                          <a:cs typeface="Arial" panose="020B0604020202020204" pitchFamily="34" charset="0"/>
                        </a:rPr>
                        <a:t>6</a:t>
                      </a:r>
                      <a:endParaRPr lang="en-US" sz="2400" b="1" dirty="0">
                        <a:effectLst/>
                        <a:latin typeface="Arial" panose="020B0604020202020204" pitchFamily="34" charset="0"/>
                        <a:ea typeface="Calibri"/>
                        <a:cs typeface="Arial" panose="020B0604020202020204" pitchFamily="34" charset="0"/>
                      </a:endParaRPr>
                    </a:p>
                  </a:txBody>
                  <a:tcPr marL="68580" marR="68580" marT="0" marB="0" anchor="ctr">
                    <a:solidFill>
                      <a:schemeClr val="accent3">
                        <a:lumMod val="40000"/>
                        <a:lumOff val="60000"/>
                      </a:schemeClr>
                    </a:solidFill>
                  </a:tcPr>
                </a:tc>
              </a:tr>
              <a:tr h="912500">
                <a:tc>
                  <a:txBody>
                    <a:bodyPr/>
                    <a:lstStyle/>
                    <a:p>
                      <a:pPr marL="0" marR="0" algn="ctr">
                        <a:spcBef>
                          <a:spcPts val="0"/>
                        </a:spcBef>
                        <a:spcAft>
                          <a:spcPts val="0"/>
                        </a:spcAft>
                      </a:pPr>
                      <a:r>
                        <a:rPr lang="en-US" sz="2400" dirty="0">
                          <a:effectLst/>
                          <a:latin typeface="Arial" panose="020B0604020202020204" pitchFamily="34" charset="0"/>
                          <a:cs typeface="Arial" panose="020B0604020202020204" pitchFamily="34" charset="0"/>
                        </a:rPr>
                        <a:t>Cholesterol (mg)</a:t>
                      </a:r>
                      <a:endParaRPr lang="en-US" sz="2400" dirty="0">
                        <a:effectLst/>
                        <a:latin typeface="Arial" panose="020B0604020202020204" pitchFamily="34" charset="0"/>
                        <a:ea typeface="Calibri"/>
                        <a:cs typeface="Arial" panose="020B0604020202020204" pitchFamily="34" charset="0"/>
                      </a:endParaRPr>
                    </a:p>
                  </a:txBody>
                  <a:tcPr marL="68580" marR="68580" marT="0" marB="0" anchor="ctr">
                    <a:solidFill>
                      <a:schemeClr val="accent3">
                        <a:lumMod val="50000"/>
                      </a:schemeClr>
                    </a:solidFill>
                  </a:tcPr>
                </a:tc>
                <a:tc>
                  <a:txBody>
                    <a:bodyPr/>
                    <a:lstStyle/>
                    <a:p>
                      <a:pPr marL="0" marR="0" algn="ctr">
                        <a:spcBef>
                          <a:spcPts val="0"/>
                        </a:spcBef>
                        <a:spcAft>
                          <a:spcPts val="0"/>
                        </a:spcAft>
                      </a:pPr>
                      <a:r>
                        <a:rPr lang="en-US" sz="2400" b="1" dirty="0" smtClean="0">
                          <a:effectLst/>
                          <a:latin typeface="Arial" panose="020B0604020202020204" pitchFamily="34" charset="0"/>
                          <a:ea typeface="Calibri"/>
                          <a:cs typeface="Arial" panose="020B0604020202020204" pitchFamily="34" charset="0"/>
                        </a:rPr>
                        <a:t>Less than 300</a:t>
                      </a:r>
                      <a:endParaRPr lang="en-US" sz="2400" b="1" dirty="0">
                        <a:effectLst/>
                        <a:latin typeface="Arial" panose="020B0604020202020204" pitchFamily="34" charset="0"/>
                        <a:ea typeface="Calibri"/>
                        <a:cs typeface="Arial" panose="020B0604020202020204" pitchFamily="34" charset="0"/>
                      </a:endParaRPr>
                    </a:p>
                  </a:txBody>
                  <a:tcPr marL="68580" marR="68580" marT="0" marB="0" anchor="ctr">
                    <a:solidFill>
                      <a:schemeClr val="accent3">
                        <a:lumMod val="20000"/>
                        <a:lumOff val="80000"/>
                      </a:schemeClr>
                    </a:solidFill>
                  </a:tcPr>
                </a:tc>
                <a:tc>
                  <a:txBody>
                    <a:bodyPr/>
                    <a:lstStyle/>
                    <a:p>
                      <a:pPr marL="0" marR="0" algn="ctr">
                        <a:spcBef>
                          <a:spcPts val="0"/>
                        </a:spcBef>
                        <a:spcAft>
                          <a:spcPts val="0"/>
                        </a:spcAft>
                      </a:pPr>
                      <a:r>
                        <a:rPr lang="en-US" sz="2400" b="1" dirty="0">
                          <a:effectLst/>
                          <a:latin typeface="Arial" panose="020B0604020202020204" pitchFamily="34" charset="0"/>
                          <a:cs typeface="Arial" panose="020B0604020202020204" pitchFamily="34" charset="0"/>
                        </a:rPr>
                        <a:t>0</a:t>
                      </a:r>
                      <a:endParaRPr lang="en-US" sz="2400" b="1" dirty="0">
                        <a:effectLst/>
                        <a:latin typeface="Arial" panose="020B0604020202020204" pitchFamily="34" charset="0"/>
                        <a:ea typeface="Calibri"/>
                        <a:cs typeface="Arial" panose="020B0604020202020204" pitchFamily="34" charset="0"/>
                      </a:endParaRPr>
                    </a:p>
                  </a:txBody>
                  <a:tcPr marL="68580" marR="68580" marT="0" marB="0" anchor="ctr">
                    <a:solidFill>
                      <a:schemeClr val="accent3">
                        <a:lumMod val="20000"/>
                        <a:lumOff val="80000"/>
                      </a:schemeClr>
                    </a:solidFill>
                  </a:tcPr>
                </a:tc>
                <a:tc>
                  <a:txBody>
                    <a:bodyPr/>
                    <a:lstStyle/>
                    <a:p>
                      <a:pPr marL="0" marR="0" algn="ctr">
                        <a:spcBef>
                          <a:spcPts val="0"/>
                        </a:spcBef>
                        <a:spcAft>
                          <a:spcPts val="0"/>
                        </a:spcAft>
                      </a:pPr>
                      <a:r>
                        <a:rPr lang="en-US" sz="2400" b="1" dirty="0">
                          <a:effectLst/>
                          <a:latin typeface="Arial" panose="020B0604020202020204" pitchFamily="34" charset="0"/>
                          <a:cs typeface="Arial" panose="020B0604020202020204" pitchFamily="34" charset="0"/>
                        </a:rPr>
                        <a:t>0</a:t>
                      </a:r>
                      <a:endParaRPr lang="en-US" sz="2400" b="1" dirty="0">
                        <a:effectLst/>
                        <a:latin typeface="Arial" panose="020B0604020202020204" pitchFamily="34" charset="0"/>
                        <a:ea typeface="Calibri"/>
                        <a:cs typeface="Arial" panose="020B0604020202020204" pitchFamily="34" charset="0"/>
                      </a:endParaRPr>
                    </a:p>
                  </a:txBody>
                  <a:tcPr marL="68580" marR="68580" marT="0" marB="0" anchor="ctr">
                    <a:solidFill>
                      <a:schemeClr val="accent3">
                        <a:lumMod val="20000"/>
                        <a:lumOff val="80000"/>
                      </a:schemeClr>
                    </a:solidFill>
                  </a:tcPr>
                </a:tc>
                <a:tc>
                  <a:txBody>
                    <a:bodyPr/>
                    <a:lstStyle/>
                    <a:p>
                      <a:pPr marL="0" marR="0" algn="ctr">
                        <a:spcBef>
                          <a:spcPts val="0"/>
                        </a:spcBef>
                        <a:spcAft>
                          <a:spcPts val="0"/>
                        </a:spcAft>
                      </a:pPr>
                      <a:r>
                        <a:rPr lang="en-US" sz="2400" b="1" dirty="0">
                          <a:effectLst/>
                          <a:latin typeface="Arial" panose="020B0604020202020204" pitchFamily="34" charset="0"/>
                          <a:cs typeface="Arial" panose="020B0604020202020204" pitchFamily="34" charset="0"/>
                        </a:rPr>
                        <a:t>0</a:t>
                      </a:r>
                      <a:endParaRPr lang="en-US" sz="2400" b="1" dirty="0">
                        <a:effectLst/>
                        <a:latin typeface="Arial" panose="020B0604020202020204" pitchFamily="34" charset="0"/>
                        <a:ea typeface="Calibri"/>
                        <a:cs typeface="Arial" panose="020B0604020202020204" pitchFamily="34" charset="0"/>
                      </a:endParaRPr>
                    </a:p>
                  </a:txBody>
                  <a:tcPr marL="68580" marR="68580" marT="0" marB="0" anchor="ctr">
                    <a:solidFill>
                      <a:schemeClr val="accent3">
                        <a:lumMod val="20000"/>
                        <a:lumOff val="80000"/>
                      </a:schemeClr>
                    </a:solidFill>
                  </a:tcPr>
                </a:tc>
              </a:tr>
              <a:tr h="692522">
                <a:tc>
                  <a:txBody>
                    <a:bodyPr/>
                    <a:lstStyle/>
                    <a:p>
                      <a:pPr marL="0" marR="0" algn="ctr">
                        <a:spcBef>
                          <a:spcPts val="0"/>
                        </a:spcBef>
                        <a:spcAft>
                          <a:spcPts val="0"/>
                        </a:spcAft>
                      </a:pPr>
                      <a:r>
                        <a:rPr lang="en-US" sz="2400" dirty="0">
                          <a:effectLst/>
                          <a:latin typeface="Arial" panose="020B0604020202020204" pitchFamily="34" charset="0"/>
                          <a:cs typeface="Arial" panose="020B0604020202020204" pitchFamily="34" charset="0"/>
                        </a:rPr>
                        <a:t>Fiber (g)</a:t>
                      </a:r>
                      <a:endParaRPr lang="en-US" sz="2400" dirty="0">
                        <a:effectLst/>
                        <a:latin typeface="Arial" panose="020B0604020202020204" pitchFamily="34" charset="0"/>
                        <a:ea typeface="Calibri"/>
                        <a:cs typeface="Arial" panose="020B0604020202020204" pitchFamily="34" charset="0"/>
                      </a:endParaRPr>
                    </a:p>
                  </a:txBody>
                  <a:tcPr marL="68580" marR="68580" marT="0" marB="0" anchor="ctr">
                    <a:solidFill>
                      <a:schemeClr val="accent3">
                        <a:lumMod val="50000"/>
                      </a:schemeClr>
                    </a:solidFill>
                  </a:tcPr>
                </a:tc>
                <a:tc>
                  <a:txBody>
                    <a:bodyPr/>
                    <a:lstStyle/>
                    <a:p>
                      <a:pPr marL="0" marR="0" algn="ctr">
                        <a:spcBef>
                          <a:spcPts val="0"/>
                        </a:spcBef>
                        <a:spcAft>
                          <a:spcPts val="0"/>
                        </a:spcAft>
                      </a:pPr>
                      <a:r>
                        <a:rPr lang="en-US" sz="2400" b="1" dirty="0" smtClean="0">
                          <a:effectLst/>
                          <a:latin typeface="Arial" panose="020B0604020202020204" pitchFamily="34" charset="0"/>
                          <a:ea typeface="Calibri"/>
                          <a:cs typeface="Arial" panose="020B0604020202020204" pitchFamily="34" charset="0"/>
                        </a:rPr>
                        <a:t>25</a:t>
                      </a:r>
                      <a:endParaRPr lang="en-US" sz="2400" b="1" dirty="0">
                        <a:effectLst/>
                        <a:latin typeface="Arial" panose="020B0604020202020204" pitchFamily="34" charset="0"/>
                        <a:ea typeface="Calibri"/>
                        <a:cs typeface="Arial" panose="020B0604020202020204" pitchFamily="34" charset="0"/>
                      </a:endParaRPr>
                    </a:p>
                  </a:txBody>
                  <a:tcPr marL="68580" marR="68580" marT="0" marB="0" anchor="ctr">
                    <a:solidFill>
                      <a:schemeClr val="accent3">
                        <a:lumMod val="40000"/>
                        <a:lumOff val="60000"/>
                      </a:schemeClr>
                    </a:solidFill>
                  </a:tcPr>
                </a:tc>
                <a:tc>
                  <a:txBody>
                    <a:bodyPr/>
                    <a:lstStyle/>
                    <a:p>
                      <a:pPr marL="0" marR="0" algn="ctr">
                        <a:spcBef>
                          <a:spcPts val="0"/>
                        </a:spcBef>
                        <a:spcAft>
                          <a:spcPts val="0"/>
                        </a:spcAft>
                      </a:pPr>
                      <a:r>
                        <a:rPr lang="en-US" sz="2400" b="1" dirty="0">
                          <a:effectLst/>
                          <a:latin typeface="Arial" panose="020B0604020202020204" pitchFamily="34" charset="0"/>
                          <a:cs typeface="Arial" panose="020B0604020202020204" pitchFamily="34" charset="0"/>
                        </a:rPr>
                        <a:t>1</a:t>
                      </a:r>
                      <a:endParaRPr lang="en-US" sz="2400" b="1" dirty="0">
                        <a:effectLst/>
                        <a:latin typeface="Arial" panose="020B0604020202020204" pitchFamily="34" charset="0"/>
                        <a:ea typeface="Calibri"/>
                        <a:cs typeface="Arial" panose="020B0604020202020204" pitchFamily="34" charset="0"/>
                      </a:endParaRPr>
                    </a:p>
                  </a:txBody>
                  <a:tcPr marL="68580" marR="68580" marT="0" marB="0" anchor="ctr">
                    <a:solidFill>
                      <a:schemeClr val="accent3">
                        <a:lumMod val="40000"/>
                        <a:lumOff val="60000"/>
                      </a:schemeClr>
                    </a:solidFill>
                  </a:tcPr>
                </a:tc>
                <a:tc>
                  <a:txBody>
                    <a:bodyPr/>
                    <a:lstStyle/>
                    <a:p>
                      <a:pPr marL="0" marR="0" algn="ctr">
                        <a:spcBef>
                          <a:spcPts val="0"/>
                        </a:spcBef>
                        <a:spcAft>
                          <a:spcPts val="0"/>
                        </a:spcAft>
                      </a:pPr>
                      <a:r>
                        <a:rPr lang="en-US" sz="2400" b="1" dirty="0">
                          <a:effectLst/>
                          <a:latin typeface="Arial" panose="020B0604020202020204" pitchFamily="34" charset="0"/>
                          <a:cs typeface="Arial" panose="020B0604020202020204" pitchFamily="34" charset="0"/>
                        </a:rPr>
                        <a:t>5</a:t>
                      </a:r>
                      <a:endParaRPr lang="en-US" sz="2400" b="1" dirty="0">
                        <a:effectLst/>
                        <a:latin typeface="Arial" panose="020B0604020202020204" pitchFamily="34" charset="0"/>
                        <a:ea typeface="Calibri"/>
                        <a:cs typeface="Arial" panose="020B0604020202020204" pitchFamily="34" charset="0"/>
                      </a:endParaRPr>
                    </a:p>
                  </a:txBody>
                  <a:tcPr marL="68580" marR="68580" marT="0" marB="0" anchor="ctr">
                    <a:solidFill>
                      <a:schemeClr val="accent3">
                        <a:lumMod val="40000"/>
                        <a:lumOff val="60000"/>
                      </a:schemeClr>
                    </a:solidFill>
                  </a:tcPr>
                </a:tc>
                <a:tc>
                  <a:txBody>
                    <a:bodyPr/>
                    <a:lstStyle/>
                    <a:p>
                      <a:pPr marL="0" marR="0" algn="ctr">
                        <a:spcBef>
                          <a:spcPts val="0"/>
                        </a:spcBef>
                        <a:spcAft>
                          <a:spcPts val="0"/>
                        </a:spcAft>
                      </a:pPr>
                      <a:r>
                        <a:rPr lang="en-US" sz="2400" b="1" dirty="0">
                          <a:effectLst/>
                          <a:latin typeface="Arial" panose="020B0604020202020204" pitchFamily="34" charset="0"/>
                          <a:cs typeface="Arial" panose="020B0604020202020204" pitchFamily="34" charset="0"/>
                        </a:rPr>
                        <a:t>0</a:t>
                      </a:r>
                      <a:endParaRPr lang="en-US" sz="2400" b="1" dirty="0">
                        <a:effectLst/>
                        <a:latin typeface="Arial" panose="020B0604020202020204" pitchFamily="34" charset="0"/>
                        <a:ea typeface="Calibri"/>
                        <a:cs typeface="Arial" panose="020B0604020202020204" pitchFamily="34" charset="0"/>
                      </a:endParaRPr>
                    </a:p>
                  </a:txBody>
                  <a:tcPr marL="68580" marR="68580" marT="0" marB="0" anchor="ctr">
                    <a:solidFill>
                      <a:schemeClr val="accent3">
                        <a:lumMod val="40000"/>
                        <a:lumOff val="60000"/>
                      </a:schemeClr>
                    </a:solidFill>
                  </a:tcPr>
                </a:tc>
              </a:tr>
              <a:tr h="912500">
                <a:tc>
                  <a:txBody>
                    <a:bodyPr/>
                    <a:lstStyle/>
                    <a:p>
                      <a:pPr marL="0" marR="0" algn="ctr">
                        <a:spcBef>
                          <a:spcPts val="0"/>
                        </a:spcBef>
                        <a:spcAft>
                          <a:spcPts val="0"/>
                        </a:spcAft>
                      </a:pPr>
                      <a:r>
                        <a:rPr lang="en-US" sz="2400" dirty="0">
                          <a:effectLst/>
                          <a:latin typeface="Arial" panose="020B0604020202020204" pitchFamily="34" charset="0"/>
                          <a:cs typeface="Arial" panose="020B0604020202020204" pitchFamily="34" charset="0"/>
                        </a:rPr>
                        <a:t>Sodium (mg)</a:t>
                      </a:r>
                      <a:endParaRPr lang="en-US" sz="2400" dirty="0">
                        <a:effectLst/>
                        <a:latin typeface="Arial" panose="020B0604020202020204" pitchFamily="34" charset="0"/>
                        <a:ea typeface="Calibri"/>
                        <a:cs typeface="Arial" panose="020B0604020202020204" pitchFamily="34" charset="0"/>
                      </a:endParaRPr>
                    </a:p>
                  </a:txBody>
                  <a:tcPr marL="68580" marR="68580" marT="0" marB="0" anchor="ctr">
                    <a:solidFill>
                      <a:schemeClr val="accent3">
                        <a:lumMod val="50000"/>
                      </a:schemeClr>
                    </a:solidFill>
                  </a:tcPr>
                </a:tc>
                <a:tc>
                  <a:txBody>
                    <a:bodyPr/>
                    <a:lstStyle/>
                    <a:p>
                      <a:pPr marL="0" marR="0" algn="ctr">
                        <a:spcBef>
                          <a:spcPts val="0"/>
                        </a:spcBef>
                        <a:spcAft>
                          <a:spcPts val="0"/>
                        </a:spcAft>
                      </a:pPr>
                      <a:r>
                        <a:rPr lang="en-US" sz="2400" b="1" dirty="0" smtClean="0">
                          <a:effectLst/>
                          <a:latin typeface="Arial" panose="020B0604020202020204" pitchFamily="34" charset="0"/>
                          <a:ea typeface="Calibri"/>
                          <a:cs typeface="Arial" panose="020B0604020202020204" pitchFamily="34" charset="0"/>
                        </a:rPr>
                        <a:t>Less than 2,400</a:t>
                      </a:r>
                      <a:endParaRPr lang="en-US" sz="2400" b="1" dirty="0">
                        <a:effectLst/>
                        <a:latin typeface="Arial" panose="020B0604020202020204" pitchFamily="34" charset="0"/>
                        <a:ea typeface="Calibri"/>
                        <a:cs typeface="Arial" panose="020B0604020202020204" pitchFamily="34" charset="0"/>
                      </a:endParaRPr>
                    </a:p>
                  </a:txBody>
                  <a:tcPr marL="68580" marR="68580" marT="0" marB="0" anchor="ctr">
                    <a:solidFill>
                      <a:schemeClr val="accent3">
                        <a:lumMod val="20000"/>
                        <a:lumOff val="80000"/>
                      </a:schemeClr>
                    </a:solidFill>
                  </a:tcPr>
                </a:tc>
                <a:tc>
                  <a:txBody>
                    <a:bodyPr/>
                    <a:lstStyle/>
                    <a:p>
                      <a:pPr marL="0" marR="0" algn="ctr">
                        <a:spcBef>
                          <a:spcPts val="0"/>
                        </a:spcBef>
                        <a:spcAft>
                          <a:spcPts val="0"/>
                        </a:spcAft>
                      </a:pPr>
                      <a:r>
                        <a:rPr lang="en-US" sz="2400" b="1" dirty="0">
                          <a:effectLst/>
                          <a:latin typeface="Arial" panose="020B0604020202020204" pitchFamily="34" charset="0"/>
                          <a:cs typeface="Arial" panose="020B0604020202020204" pitchFamily="34" charset="0"/>
                        </a:rPr>
                        <a:t>15</a:t>
                      </a:r>
                      <a:endParaRPr lang="en-US" sz="2400" b="1" dirty="0">
                        <a:effectLst/>
                        <a:latin typeface="Arial" panose="020B0604020202020204" pitchFamily="34" charset="0"/>
                        <a:ea typeface="Calibri"/>
                        <a:cs typeface="Arial" panose="020B0604020202020204" pitchFamily="34" charset="0"/>
                      </a:endParaRPr>
                    </a:p>
                  </a:txBody>
                  <a:tcPr marL="68580" marR="68580" marT="0" marB="0" anchor="ctr">
                    <a:solidFill>
                      <a:schemeClr val="accent3">
                        <a:lumMod val="20000"/>
                        <a:lumOff val="80000"/>
                      </a:schemeClr>
                    </a:solidFill>
                  </a:tcPr>
                </a:tc>
                <a:tc>
                  <a:txBody>
                    <a:bodyPr/>
                    <a:lstStyle/>
                    <a:p>
                      <a:pPr marL="0" marR="0" algn="ctr">
                        <a:spcBef>
                          <a:spcPts val="0"/>
                        </a:spcBef>
                        <a:spcAft>
                          <a:spcPts val="0"/>
                        </a:spcAft>
                      </a:pPr>
                      <a:r>
                        <a:rPr lang="en-US" sz="2400" b="1" dirty="0">
                          <a:effectLst/>
                          <a:latin typeface="Arial" panose="020B0604020202020204" pitchFamily="34" charset="0"/>
                          <a:cs typeface="Arial" panose="020B0604020202020204" pitchFamily="34" charset="0"/>
                        </a:rPr>
                        <a:t>1</a:t>
                      </a:r>
                      <a:endParaRPr lang="en-US" sz="2400" b="1" dirty="0">
                        <a:effectLst/>
                        <a:latin typeface="Arial" panose="020B0604020202020204" pitchFamily="34" charset="0"/>
                        <a:ea typeface="Calibri"/>
                        <a:cs typeface="Arial" panose="020B0604020202020204" pitchFamily="34" charset="0"/>
                      </a:endParaRPr>
                    </a:p>
                  </a:txBody>
                  <a:tcPr marL="68580" marR="68580" marT="0" marB="0" anchor="ctr">
                    <a:solidFill>
                      <a:schemeClr val="accent3">
                        <a:lumMod val="20000"/>
                        <a:lumOff val="80000"/>
                      </a:schemeClr>
                    </a:solidFill>
                  </a:tcPr>
                </a:tc>
                <a:tc>
                  <a:txBody>
                    <a:bodyPr/>
                    <a:lstStyle/>
                    <a:p>
                      <a:pPr marL="0" marR="0" algn="ctr">
                        <a:spcBef>
                          <a:spcPts val="0"/>
                        </a:spcBef>
                        <a:spcAft>
                          <a:spcPts val="0"/>
                        </a:spcAft>
                      </a:pPr>
                      <a:r>
                        <a:rPr lang="en-US" sz="2400" b="1" dirty="0">
                          <a:effectLst/>
                          <a:latin typeface="Arial" panose="020B0604020202020204" pitchFamily="34" charset="0"/>
                          <a:cs typeface="Arial" panose="020B0604020202020204" pitchFamily="34" charset="0"/>
                        </a:rPr>
                        <a:t>115</a:t>
                      </a:r>
                      <a:endParaRPr lang="en-US" sz="2400" b="1" dirty="0">
                        <a:effectLst/>
                        <a:latin typeface="Arial" panose="020B0604020202020204" pitchFamily="34" charset="0"/>
                        <a:ea typeface="Calibri"/>
                        <a:cs typeface="Arial" panose="020B0604020202020204" pitchFamily="34" charset="0"/>
                      </a:endParaRPr>
                    </a:p>
                  </a:txBody>
                  <a:tcPr marL="68580" marR="68580" marT="0" marB="0" anchor="ctr">
                    <a:solidFill>
                      <a:schemeClr val="accent3">
                        <a:lumMod val="20000"/>
                        <a:lumOff val="80000"/>
                      </a:schemeClr>
                    </a:solidFill>
                  </a:tcPr>
                </a:tc>
              </a:tr>
            </a:tbl>
          </a:graphicData>
        </a:graphic>
      </p:graphicFrame>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1400" y="6444318"/>
            <a:ext cx="1600200" cy="343170"/>
          </a:xfrm>
          <a:prstGeom prst="rect">
            <a:avLst/>
          </a:prstGeom>
        </p:spPr>
      </p:pic>
    </p:spTree>
    <p:extLst>
      <p:ext uri="{BB962C8B-B14F-4D97-AF65-F5344CB8AC3E}">
        <p14:creationId xmlns:p14="http://schemas.microsoft.com/office/powerpoint/2010/main" val="1350013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4064" y="270164"/>
            <a:ext cx="6781800" cy="5825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p:cNvGrpSpPr/>
          <p:nvPr/>
        </p:nvGrpSpPr>
        <p:grpSpPr>
          <a:xfrm rot="10800000">
            <a:off x="0" y="6248400"/>
            <a:ext cx="9148944" cy="609600"/>
            <a:chOff x="0" y="0"/>
            <a:chExt cx="6224651" cy="482803"/>
          </a:xfrm>
        </p:grpSpPr>
        <p:sp>
          <p:nvSpPr>
            <p:cNvPr id="5" name="Rectangle 4"/>
            <p:cNvSpPr/>
            <p:nvPr/>
          </p:nvSpPr>
          <p:spPr>
            <a:xfrm>
              <a:off x="0" y="0"/>
              <a:ext cx="519379" cy="482803"/>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Rectangle 5"/>
            <p:cNvSpPr/>
            <p:nvPr/>
          </p:nvSpPr>
          <p:spPr>
            <a:xfrm>
              <a:off x="519379" y="0"/>
              <a:ext cx="518795" cy="482600"/>
            </a:xfrm>
            <a:prstGeom prst="rect">
              <a:avLst/>
            </a:prstGeom>
            <a:solidFill>
              <a:schemeClr val="accent3">
                <a:lumMod val="75000"/>
              </a:schemeClr>
            </a:solidFill>
            <a:ln w="25400" cap="flat" cmpd="sng" algn="ctr">
              <a:solidFill>
                <a:schemeClr val="accent3">
                  <a:lumMod val="75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Rectangle 6"/>
            <p:cNvSpPr/>
            <p:nvPr/>
          </p:nvSpPr>
          <p:spPr>
            <a:xfrm>
              <a:off x="1038758" y="0"/>
              <a:ext cx="518795" cy="482600"/>
            </a:xfrm>
            <a:prstGeom prst="rect">
              <a:avLst/>
            </a:prstGeom>
            <a:solidFill>
              <a:schemeClr val="accent3">
                <a:lumMod val="60000"/>
                <a:lumOff val="40000"/>
              </a:schemeClr>
            </a:solidFill>
            <a:ln w="25400" cap="flat" cmpd="sng" algn="ctr">
              <a:solidFill>
                <a:schemeClr val="accent3">
                  <a:lumMod val="60000"/>
                  <a:lumOff val="40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Rectangle 7"/>
            <p:cNvSpPr/>
            <p:nvPr/>
          </p:nvSpPr>
          <p:spPr>
            <a:xfrm>
              <a:off x="1558138" y="0"/>
              <a:ext cx="518795" cy="482600"/>
            </a:xfrm>
            <a:prstGeom prst="rect">
              <a:avLst/>
            </a:prstGeom>
            <a:solidFill>
              <a:schemeClr val="accent3">
                <a:lumMod val="75000"/>
              </a:schemeClr>
            </a:solidFill>
            <a:ln w="25400" cap="flat" cmpd="sng" algn="ctr">
              <a:solidFill>
                <a:schemeClr val="accent3">
                  <a:lumMod val="75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Rectangle 8"/>
            <p:cNvSpPr/>
            <p:nvPr/>
          </p:nvSpPr>
          <p:spPr>
            <a:xfrm>
              <a:off x="2077517" y="0"/>
              <a:ext cx="518795" cy="482600"/>
            </a:xfrm>
            <a:prstGeom prst="rect">
              <a:avLst/>
            </a:prstGeom>
            <a:solidFill>
              <a:schemeClr val="accent3">
                <a:lumMod val="60000"/>
                <a:lumOff val="40000"/>
              </a:schemeClr>
            </a:solidFill>
            <a:ln w="25400" cap="flat" cmpd="sng" algn="ctr">
              <a:solidFill>
                <a:schemeClr val="accent3">
                  <a:lumMod val="60000"/>
                  <a:lumOff val="40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Rectangle 9"/>
            <p:cNvSpPr/>
            <p:nvPr/>
          </p:nvSpPr>
          <p:spPr>
            <a:xfrm>
              <a:off x="2596896" y="0"/>
              <a:ext cx="518795" cy="482600"/>
            </a:xfrm>
            <a:prstGeom prst="rect">
              <a:avLst/>
            </a:prstGeom>
            <a:solidFill>
              <a:schemeClr val="accent3">
                <a:lumMod val="75000"/>
              </a:schemeClr>
            </a:solidFill>
            <a:ln w="25400" cap="flat" cmpd="sng" algn="ctr">
              <a:solidFill>
                <a:schemeClr val="accent3">
                  <a:lumMod val="75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Rectangle 10"/>
            <p:cNvSpPr/>
            <p:nvPr/>
          </p:nvSpPr>
          <p:spPr>
            <a:xfrm>
              <a:off x="3116275" y="0"/>
              <a:ext cx="518795" cy="482600"/>
            </a:xfrm>
            <a:prstGeom prst="rect">
              <a:avLst/>
            </a:prstGeom>
            <a:solidFill>
              <a:schemeClr val="accent3">
                <a:lumMod val="60000"/>
                <a:lumOff val="40000"/>
              </a:schemeClr>
            </a:solidFill>
            <a:ln w="25400" cap="flat" cmpd="sng" algn="ctr">
              <a:solidFill>
                <a:schemeClr val="accent3">
                  <a:lumMod val="60000"/>
                  <a:lumOff val="40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Rectangle 11"/>
            <p:cNvSpPr/>
            <p:nvPr/>
          </p:nvSpPr>
          <p:spPr>
            <a:xfrm>
              <a:off x="3635654" y="0"/>
              <a:ext cx="518795" cy="482600"/>
            </a:xfrm>
            <a:prstGeom prst="rect">
              <a:avLst/>
            </a:prstGeom>
            <a:solidFill>
              <a:schemeClr val="accent3">
                <a:lumMod val="75000"/>
              </a:schemeClr>
            </a:solidFill>
            <a:ln w="25400" cap="flat" cmpd="sng" algn="ctr">
              <a:solidFill>
                <a:schemeClr val="accent3">
                  <a:lumMod val="75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Rectangle 12"/>
            <p:cNvSpPr/>
            <p:nvPr/>
          </p:nvSpPr>
          <p:spPr>
            <a:xfrm>
              <a:off x="4147718" y="0"/>
              <a:ext cx="518795" cy="482600"/>
            </a:xfrm>
            <a:prstGeom prst="rect">
              <a:avLst/>
            </a:prstGeom>
            <a:solidFill>
              <a:schemeClr val="accent3">
                <a:lumMod val="60000"/>
                <a:lumOff val="40000"/>
              </a:schemeClr>
            </a:solidFill>
            <a:ln w="25400" cap="flat" cmpd="sng" algn="ctr">
              <a:solidFill>
                <a:schemeClr val="accent3">
                  <a:lumMod val="60000"/>
                  <a:lumOff val="40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Rectangle 13"/>
            <p:cNvSpPr/>
            <p:nvPr/>
          </p:nvSpPr>
          <p:spPr>
            <a:xfrm>
              <a:off x="4667098" y="0"/>
              <a:ext cx="518795" cy="482600"/>
            </a:xfrm>
            <a:prstGeom prst="rect">
              <a:avLst/>
            </a:prstGeom>
            <a:solidFill>
              <a:schemeClr val="accent3">
                <a:lumMod val="75000"/>
              </a:schemeClr>
            </a:solidFill>
            <a:ln w="25400" cap="flat" cmpd="sng" algn="ctr">
              <a:solidFill>
                <a:schemeClr val="accent3">
                  <a:lumMod val="75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Rectangle 14"/>
            <p:cNvSpPr/>
            <p:nvPr/>
          </p:nvSpPr>
          <p:spPr>
            <a:xfrm>
              <a:off x="5186477" y="0"/>
              <a:ext cx="518795" cy="482600"/>
            </a:xfrm>
            <a:prstGeom prst="rect">
              <a:avLst/>
            </a:prstGeom>
            <a:solidFill>
              <a:schemeClr val="accent3">
                <a:lumMod val="60000"/>
                <a:lumOff val="40000"/>
              </a:schemeClr>
            </a:solidFill>
            <a:ln w="25400" cap="flat" cmpd="sng" algn="ctr">
              <a:solidFill>
                <a:schemeClr val="accent3">
                  <a:lumMod val="60000"/>
                  <a:lumOff val="40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Rectangle 15"/>
            <p:cNvSpPr/>
            <p:nvPr/>
          </p:nvSpPr>
          <p:spPr>
            <a:xfrm>
              <a:off x="5705856" y="0"/>
              <a:ext cx="518795" cy="482600"/>
            </a:xfrm>
            <a:prstGeom prst="rect">
              <a:avLst/>
            </a:prstGeom>
            <a:solidFill>
              <a:schemeClr val="accent3">
                <a:lumMod val="75000"/>
              </a:schemeClr>
            </a:solidFill>
            <a:ln w="25400" cap="flat" cmpd="sng" algn="ctr">
              <a:solidFill>
                <a:schemeClr val="accent3">
                  <a:lumMod val="75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2" name="TextBox 1"/>
          <p:cNvSpPr txBox="1"/>
          <p:nvPr/>
        </p:nvSpPr>
        <p:spPr>
          <a:xfrm>
            <a:off x="6935864" y="2839628"/>
            <a:ext cx="2131936" cy="1323439"/>
          </a:xfrm>
          <a:prstGeom prst="rect">
            <a:avLst/>
          </a:prstGeom>
          <a:noFill/>
        </p:spPr>
        <p:txBody>
          <a:bodyPr wrap="square" rtlCol="0">
            <a:spAutoFit/>
          </a:bodyPr>
          <a:lstStyle/>
          <a:p>
            <a:r>
              <a:rPr lang="en-US" sz="8000" dirty="0" smtClean="0">
                <a:latin typeface="Franklin Gothic Demi" panose="020B0703020102020204" pitchFamily="34" charset="0"/>
              </a:rPr>
              <a:t>Soy</a:t>
            </a:r>
            <a:endParaRPr lang="en-US" sz="8000" dirty="0">
              <a:latin typeface="Franklin Gothic Demi" panose="020B0703020102020204" pitchFamily="34" charset="0"/>
            </a:endParaRPr>
          </a:p>
        </p:txBody>
      </p:sp>
      <p:cxnSp>
        <p:nvCxnSpPr>
          <p:cNvPr id="18" name="Straight Arrow Connector 17"/>
          <p:cNvCxnSpPr/>
          <p:nvPr/>
        </p:nvCxnSpPr>
        <p:spPr>
          <a:xfrm flipH="1" flipV="1">
            <a:off x="5945264" y="1925228"/>
            <a:ext cx="990600" cy="157612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2" idx="1"/>
          </p:cNvCxnSpPr>
          <p:nvPr/>
        </p:nvCxnSpPr>
        <p:spPr>
          <a:xfrm flipH="1" flipV="1">
            <a:off x="4573664" y="3501347"/>
            <a:ext cx="2362200" cy="1"/>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2" idx="1"/>
          </p:cNvCxnSpPr>
          <p:nvPr/>
        </p:nvCxnSpPr>
        <p:spPr>
          <a:xfrm flipH="1">
            <a:off x="2973464" y="3501348"/>
            <a:ext cx="3962400" cy="48128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1034" y="6444318"/>
            <a:ext cx="1600200" cy="343170"/>
          </a:xfrm>
          <a:prstGeom prst="rect">
            <a:avLst/>
          </a:prstGeom>
        </p:spPr>
      </p:pic>
    </p:spTree>
    <p:extLst>
      <p:ext uri="{BB962C8B-B14F-4D97-AF65-F5344CB8AC3E}">
        <p14:creationId xmlns:p14="http://schemas.microsoft.com/office/powerpoint/2010/main" val="138519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6683402" cy="1752600"/>
          </a:xfrm>
          <a:noFill/>
          <a:ln w="38100">
            <a:noFill/>
          </a:ln>
        </p:spPr>
        <p:txBody>
          <a:bodyPr>
            <a:noAutofit/>
          </a:bodyPr>
          <a:lstStyle/>
          <a:p>
            <a:pPr>
              <a:lnSpc>
                <a:spcPts val="5600"/>
              </a:lnSpc>
            </a:pPr>
            <a:r>
              <a:rPr lang="en-US" sz="5400" dirty="0" smtClean="0">
                <a:latin typeface="Franklin Gothic Demi" panose="020B0703020102020204" pitchFamily="34" charset="0"/>
              </a:rPr>
              <a:t>MyPlate Recommendations</a:t>
            </a:r>
            <a:endParaRPr lang="en-US" sz="5400" dirty="0">
              <a:latin typeface="Franklin Gothic Demi" panose="020B0703020102020204" pitchFamily="34" charset="0"/>
            </a:endParaRPr>
          </a:p>
        </p:txBody>
      </p:sp>
      <p:grpSp>
        <p:nvGrpSpPr>
          <p:cNvPr id="7" name="Group 6"/>
          <p:cNvGrpSpPr/>
          <p:nvPr/>
        </p:nvGrpSpPr>
        <p:grpSpPr>
          <a:xfrm rot="5400000">
            <a:off x="-1979910" y="3048970"/>
            <a:ext cx="6858000" cy="760060"/>
            <a:chOff x="0" y="0"/>
            <a:chExt cx="6224651" cy="482803"/>
          </a:xfrm>
        </p:grpSpPr>
        <p:sp>
          <p:nvSpPr>
            <p:cNvPr id="8" name="Rectangle 7"/>
            <p:cNvSpPr/>
            <p:nvPr/>
          </p:nvSpPr>
          <p:spPr>
            <a:xfrm>
              <a:off x="0" y="0"/>
              <a:ext cx="519379" cy="482803"/>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Rectangle 8"/>
            <p:cNvSpPr/>
            <p:nvPr/>
          </p:nvSpPr>
          <p:spPr>
            <a:xfrm>
              <a:off x="519379" y="0"/>
              <a:ext cx="518795" cy="482600"/>
            </a:xfrm>
            <a:prstGeom prst="rect">
              <a:avLst/>
            </a:prstGeom>
            <a:solidFill>
              <a:schemeClr val="accent3">
                <a:lumMod val="75000"/>
              </a:schemeClr>
            </a:solidFill>
            <a:ln w="25400" cap="flat" cmpd="sng" algn="ctr">
              <a:solidFill>
                <a:schemeClr val="accent3">
                  <a:lumMod val="75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Rectangle 9"/>
            <p:cNvSpPr/>
            <p:nvPr/>
          </p:nvSpPr>
          <p:spPr>
            <a:xfrm>
              <a:off x="1038758" y="0"/>
              <a:ext cx="518795" cy="482600"/>
            </a:xfrm>
            <a:prstGeom prst="rect">
              <a:avLst/>
            </a:prstGeom>
            <a:solidFill>
              <a:schemeClr val="accent3">
                <a:lumMod val="60000"/>
                <a:lumOff val="40000"/>
              </a:schemeClr>
            </a:solidFill>
            <a:ln w="25400" cap="flat" cmpd="sng" algn="ctr">
              <a:solidFill>
                <a:schemeClr val="accent3">
                  <a:lumMod val="60000"/>
                  <a:lumOff val="40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Rectangle 10"/>
            <p:cNvSpPr/>
            <p:nvPr/>
          </p:nvSpPr>
          <p:spPr>
            <a:xfrm>
              <a:off x="1558138" y="0"/>
              <a:ext cx="518795" cy="482600"/>
            </a:xfrm>
            <a:prstGeom prst="rect">
              <a:avLst/>
            </a:prstGeom>
            <a:solidFill>
              <a:schemeClr val="accent3">
                <a:lumMod val="75000"/>
              </a:schemeClr>
            </a:solidFill>
            <a:ln w="25400" cap="flat" cmpd="sng" algn="ctr">
              <a:solidFill>
                <a:schemeClr val="accent3">
                  <a:lumMod val="75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Rectangle 11"/>
            <p:cNvSpPr/>
            <p:nvPr/>
          </p:nvSpPr>
          <p:spPr>
            <a:xfrm>
              <a:off x="2077517" y="0"/>
              <a:ext cx="518795" cy="482600"/>
            </a:xfrm>
            <a:prstGeom prst="rect">
              <a:avLst/>
            </a:prstGeom>
            <a:solidFill>
              <a:schemeClr val="accent3">
                <a:lumMod val="60000"/>
                <a:lumOff val="40000"/>
              </a:schemeClr>
            </a:solidFill>
            <a:ln w="25400" cap="flat" cmpd="sng" algn="ctr">
              <a:solidFill>
                <a:schemeClr val="accent3">
                  <a:lumMod val="60000"/>
                  <a:lumOff val="40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Rectangle 12"/>
            <p:cNvSpPr/>
            <p:nvPr/>
          </p:nvSpPr>
          <p:spPr>
            <a:xfrm>
              <a:off x="2596896" y="0"/>
              <a:ext cx="518795" cy="482600"/>
            </a:xfrm>
            <a:prstGeom prst="rect">
              <a:avLst/>
            </a:prstGeom>
            <a:solidFill>
              <a:schemeClr val="accent3">
                <a:lumMod val="75000"/>
              </a:schemeClr>
            </a:solidFill>
            <a:ln w="25400" cap="flat" cmpd="sng" algn="ctr">
              <a:solidFill>
                <a:schemeClr val="accent3">
                  <a:lumMod val="75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Rectangle 13"/>
            <p:cNvSpPr/>
            <p:nvPr/>
          </p:nvSpPr>
          <p:spPr>
            <a:xfrm>
              <a:off x="3116275" y="0"/>
              <a:ext cx="518795" cy="482600"/>
            </a:xfrm>
            <a:prstGeom prst="rect">
              <a:avLst/>
            </a:prstGeom>
            <a:solidFill>
              <a:schemeClr val="accent3">
                <a:lumMod val="60000"/>
                <a:lumOff val="40000"/>
              </a:schemeClr>
            </a:solidFill>
            <a:ln w="25400" cap="flat" cmpd="sng" algn="ctr">
              <a:solidFill>
                <a:schemeClr val="accent3">
                  <a:lumMod val="60000"/>
                  <a:lumOff val="40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Rectangle 14"/>
            <p:cNvSpPr/>
            <p:nvPr/>
          </p:nvSpPr>
          <p:spPr>
            <a:xfrm>
              <a:off x="3635654" y="0"/>
              <a:ext cx="518795" cy="482600"/>
            </a:xfrm>
            <a:prstGeom prst="rect">
              <a:avLst/>
            </a:prstGeom>
            <a:solidFill>
              <a:schemeClr val="accent3">
                <a:lumMod val="75000"/>
              </a:schemeClr>
            </a:solidFill>
            <a:ln w="25400" cap="flat" cmpd="sng" algn="ctr">
              <a:solidFill>
                <a:schemeClr val="accent3">
                  <a:lumMod val="75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Rectangle 15"/>
            <p:cNvSpPr/>
            <p:nvPr/>
          </p:nvSpPr>
          <p:spPr>
            <a:xfrm>
              <a:off x="4147718" y="0"/>
              <a:ext cx="518795" cy="482600"/>
            </a:xfrm>
            <a:prstGeom prst="rect">
              <a:avLst/>
            </a:prstGeom>
            <a:solidFill>
              <a:schemeClr val="accent3">
                <a:lumMod val="60000"/>
                <a:lumOff val="40000"/>
              </a:schemeClr>
            </a:solidFill>
            <a:ln w="25400" cap="flat" cmpd="sng" algn="ctr">
              <a:solidFill>
                <a:schemeClr val="accent3">
                  <a:lumMod val="60000"/>
                  <a:lumOff val="40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Rectangle 16"/>
            <p:cNvSpPr/>
            <p:nvPr/>
          </p:nvSpPr>
          <p:spPr>
            <a:xfrm>
              <a:off x="4667098" y="0"/>
              <a:ext cx="518795" cy="482600"/>
            </a:xfrm>
            <a:prstGeom prst="rect">
              <a:avLst/>
            </a:prstGeom>
            <a:solidFill>
              <a:schemeClr val="accent3">
                <a:lumMod val="75000"/>
              </a:schemeClr>
            </a:solidFill>
            <a:ln w="25400" cap="flat" cmpd="sng" algn="ctr">
              <a:solidFill>
                <a:schemeClr val="accent3">
                  <a:lumMod val="75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 name="Rectangle 17"/>
            <p:cNvSpPr/>
            <p:nvPr/>
          </p:nvSpPr>
          <p:spPr>
            <a:xfrm>
              <a:off x="5186477" y="0"/>
              <a:ext cx="518795" cy="482600"/>
            </a:xfrm>
            <a:prstGeom prst="rect">
              <a:avLst/>
            </a:prstGeom>
            <a:solidFill>
              <a:schemeClr val="accent3">
                <a:lumMod val="60000"/>
                <a:lumOff val="40000"/>
              </a:schemeClr>
            </a:solidFill>
            <a:ln w="25400" cap="flat" cmpd="sng" algn="ctr">
              <a:solidFill>
                <a:schemeClr val="accent3">
                  <a:lumMod val="60000"/>
                  <a:lumOff val="40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 name="Rectangle 18"/>
            <p:cNvSpPr/>
            <p:nvPr/>
          </p:nvSpPr>
          <p:spPr>
            <a:xfrm>
              <a:off x="5705856" y="0"/>
              <a:ext cx="518795" cy="482600"/>
            </a:xfrm>
            <a:prstGeom prst="rect">
              <a:avLst/>
            </a:prstGeom>
            <a:solidFill>
              <a:schemeClr val="accent3">
                <a:lumMod val="75000"/>
              </a:schemeClr>
            </a:solidFill>
            <a:ln w="25400" cap="flat" cmpd="sng" algn="ctr">
              <a:solidFill>
                <a:schemeClr val="accent3">
                  <a:lumMod val="75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aphicFrame>
        <p:nvGraphicFramePr>
          <p:cNvPr id="4" name="Content Placeholder 9"/>
          <p:cNvGraphicFramePr>
            <a:graphicFrameLocks noGrp="1"/>
          </p:cNvGraphicFramePr>
          <p:nvPr>
            <p:extLst>
              <p:ext uri="{D42A27DB-BD31-4B8C-83A1-F6EECF244321}">
                <p14:modId xmlns:p14="http://schemas.microsoft.com/office/powerpoint/2010/main" val="3281946458"/>
              </p:ext>
            </p:extLst>
          </p:nvPr>
        </p:nvGraphicFramePr>
        <p:xfrm>
          <a:off x="228600" y="1874837"/>
          <a:ext cx="7543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10400" y="2027237"/>
            <a:ext cx="2019962" cy="1836329"/>
          </a:xfrm>
          <a:prstGeom prst="rect">
            <a:avLst/>
          </a:prstGeom>
        </p:spPr>
      </p:pic>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12112" y="4389437"/>
            <a:ext cx="2018250" cy="1834773"/>
          </a:xfrm>
          <a:prstGeom prst="rect">
            <a:avLst/>
          </a:prstGeom>
        </p:spPr>
      </p:pic>
      <p:pic>
        <p:nvPicPr>
          <p:cNvPr id="20" name="Picture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391400" y="6444318"/>
            <a:ext cx="1600200" cy="343170"/>
          </a:xfrm>
          <a:prstGeom prst="rect">
            <a:avLst/>
          </a:prstGeom>
        </p:spPr>
      </p:pic>
    </p:spTree>
    <p:extLst>
      <p:ext uri="{BB962C8B-B14F-4D97-AF65-F5344CB8AC3E}">
        <p14:creationId xmlns:p14="http://schemas.microsoft.com/office/powerpoint/2010/main" val="38380733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http://www.sipcamadvanblog.com/wp-content/uploads/2013/11/soybeans.jpg"/>
          <p:cNvPicPr>
            <a:picLocks noChangeAspect="1" noChangeArrowheads="1"/>
          </p:cNvPicPr>
          <p:nvPr/>
        </p:nvPicPr>
        <p:blipFill rotWithShape="1">
          <a:blip r:embed="rId3">
            <a:extLst>
              <a:ext uri="{28A0092B-C50C-407E-A947-70E740481C1C}">
                <a14:useLocalDpi xmlns:a14="http://schemas.microsoft.com/office/drawing/2010/main" val="0"/>
              </a:ext>
            </a:extLst>
          </a:blip>
          <a:srcRect l="27673" r="26886"/>
          <a:stretch/>
        </p:blipFill>
        <p:spPr bwMode="auto">
          <a:xfrm>
            <a:off x="7488936" y="-3048"/>
            <a:ext cx="1731264" cy="686104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75115" y="304800"/>
            <a:ext cx="7490315" cy="838200"/>
          </a:xfrm>
          <a:noFill/>
          <a:ln w="44450">
            <a:noFill/>
          </a:ln>
        </p:spPr>
        <p:txBody>
          <a:bodyPr>
            <a:noAutofit/>
          </a:bodyPr>
          <a:lstStyle/>
          <a:p>
            <a:r>
              <a:rPr lang="en-US" sz="4000" dirty="0" smtClean="0">
                <a:latin typeface="Franklin Gothic Demi" panose="020B0703020102020204" pitchFamily="34" charset="0"/>
              </a:rPr>
              <a:t>Role of Soy in Special Diets</a:t>
            </a:r>
            <a:endParaRPr lang="en-US" sz="4000" dirty="0">
              <a:latin typeface="Franklin Gothic Demi" panose="020B0703020102020204" pitchFamily="34" charset="0"/>
            </a:endParaRPr>
          </a:p>
        </p:txBody>
      </p:sp>
      <p:grpSp>
        <p:nvGrpSpPr>
          <p:cNvPr id="4" name="Group 3"/>
          <p:cNvGrpSpPr/>
          <p:nvPr/>
        </p:nvGrpSpPr>
        <p:grpSpPr>
          <a:xfrm rot="16200000">
            <a:off x="4026603" y="3136196"/>
            <a:ext cx="6881993" cy="609600"/>
            <a:chOff x="0" y="0"/>
            <a:chExt cx="6224651" cy="482803"/>
          </a:xfrm>
        </p:grpSpPr>
        <p:sp>
          <p:nvSpPr>
            <p:cNvPr id="5" name="Rectangle 4"/>
            <p:cNvSpPr/>
            <p:nvPr/>
          </p:nvSpPr>
          <p:spPr>
            <a:xfrm>
              <a:off x="0" y="0"/>
              <a:ext cx="519379" cy="482803"/>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Rectangle 5"/>
            <p:cNvSpPr/>
            <p:nvPr/>
          </p:nvSpPr>
          <p:spPr>
            <a:xfrm>
              <a:off x="519379" y="0"/>
              <a:ext cx="518795" cy="482600"/>
            </a:xfrm>
            <a:prstGeom prst="rect">
              <a:avLst/>
            </a:prstGeom>
            <a:solidFill>
              <a:schemeClr val="accent3">
                <a:lumMod val="75000"/>
              </a:schemeClr>
            </a:solidFill>
            <a:ln w="25400" cap="flat" cmpd="sng" algn="ctr">
              <a:solidFill>
                <a:schemeClr val="accent3">
                  <a:lumMod val="75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Rectangle 6"/>
            <p:cNvSpPr/>
            <p:nvPr/>
          </p:nvSpPr>
          <p:spPr>
            <a:xfrm>
              <a:off x="1038758" y="0"/>
              <a:ext cx="518795" cy="482600"/>
            </a:xfrm>
            <a:prstGeom prst="rect">
              <a:avLst/>
            </a:prstGeom>
            <a:solidFill>
              <a:schemeClr val="accent3">
                <a:lumMod val="60000"/>
                <a:lumOff val="40000"/>
              </a:schemeClr>
            </a:solidFill>
            <a:ln w="25400" cap="flat" cmpd="sng" algn="ctr">
              <a:solidFill>
                <a:schemeClr val="accent3">
                  <a:lumMod val="60000"/>
                  <a:lumOff val="40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Rectangle 7"/>
            <p:cNvSpPr/>
            <p:nvPr/>
          </p:nvSpPr>
          <p:spPr>
            <a:xfrm>
              <a:off x="1558138" y="0"/>
              <a:ext cx="518795" cy="482600"/>
            </a:xfrm>
            <a:prstGeom prst="rect">
              <a:avLst/>
            </a:prstGeom>
            <a:solidFill>
              <a:schemeClr val="accent3">
                <a:lumMod val="75000"/>
              </a:schemeClr>
            </a:solidFill>
            <a:ln w="25400" cap="flat" cmpd="sng" algn="ctr">
              <a:solidFill>
                <a:schemeClr val="accent3">
                  <a:lumMod val="75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Rectangle 8"/>
            <p:cNvSpPr/>
            <p:nvPr/>
          </p:nvSpPr>
          <p:spPr>
            <a:xfrm>
              <a:off x="2077517" y="0"/>
              <a:ext cx="518795" cy="482600"/>
            </a:xfrm>
            <a:prstGeom prst="rect">
              <a:avLst/>
            </a:prstGeom>
            <a:solidFill>
              <a:schemeClr val="accent3">
                <a:lumMod val="60000"/>
                <a:lumOff val="40000"/>
              </a:schemeClr>
            </a:solidFill>
            <a:ln w="25400" cap="flat" cmpd="sng" algn="ctr">
              <a:solidFill>
                <a:schemeClr val="accent3">
                  <a:lumMod val="60000"/>
                  <a:lumOff val="40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Rectangle 9"/>
            <p:cNvSpPr/>
            <p:nvPr/>
          </p:nvSpPr>
          <p:spPr>
            <a:xfrm>
              <a:off x="2596896" y="0"/>
              <a:ext cx="518795" cy="482600"/>
            </a:xfrm>
            <a:prstGeom prst="rect">
              <a:avLst/>
            </a:prstGeom>
            <a:solidFill>
              <a:schemeClr val="accent3">
                <a:lumMod val="75000"/>
              </a:schemeClr>
            </a:solidFill>
            <a:ln w="25400" cap="flat" cmpd="sng" algn="ctr">
              <a:solidFill>
                <a:schemeClr val="accent3">
                  <a:lumMod val="75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Rectangle 10"/>
            <p:cNvSpPr/>
            <p:nvPr/>
          </p:nvSpPr>
          <p:spPr>
            <a:xfrm>
              <a:off x="3116275" y="0"/>
              <a:ext cx="518795" cy="482600"/>
            </a:xfrm>
            <a:prstGeom prst="rect">
              <a:avLst/>
            </a:prstGeom>
            <a:solidFill>
              <a:schemeClr val="accent3">
                <a:lumMod val="60000"/>
                <a:lumOff val="40000"/>
              </a:schemeClr>
            </a:solidFill>
            <a:ln w="25400" cap="flat" cmpd="sng" algn="ctr">
              <a:solidFill>
                <a:schemeClr val="accent3">
                  <a:lumMod val="60000"/>
                  <a:lumOff val="40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Rectangle 11"/>
            <p:cNvSpPr/>
            <p:nvPr/>
          </p:nvSpPr>
          <p:spPr>
            <a:xfrm>
              <a:off x="3635654" y="0"/>
              <a:ext cx="518795" cy="482600"/>
            </a:xfrm>
            <a:prstGeom prst="rect">
              <a:avLst/>
            </a:prstGeom>
            <a:solidFill>
              <a:schemeClr val="accent3">
                <a:lumMod val="75000"/>
              </a:schemeClr>
            </a:solidFill>
            <a:ln w="25400" cap="flat" cmpd="sng" algn="ctr">
              <a:solidFill>
                <a:schemeClr val="accent3">
                  <a:lumMod val="75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Rectangle 12"/>
            <p:cNvSpPr/>
            <p:nvPr/>
          </p:nvSpPr>
          <p:spPr>
            <a:xfrm>
              <a:off x="4147718" y="0"/>
              <a:ext cx="518795" cy="482600"/>
            </a:xfrm>
            <a:prstGeom prst="rect">
              <a:avLst/>
            </a:prstGeom>
            <a:solidFill>
              <a:schemeClr val="accent3">
                <a:lumMod val="60000"/>
                <a:lumOff val="40000"/>
              </a:schemeClr>
            </a:solidFill>
            <a:ln w="25400" cap="flat" cmpd="sng" algn="ctr">
              <a:solidFill>
                <a:schemeClr val="accent3">
                  <a:lumMod val="60000"/>
                  <a:lumOff val="40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Rectangle 13"/>
            <p:cNvSpPr/>
            <p:nvPr/>
          </p:nvSpPr>
          <p:spPr>
            <a:xfrm>
              <a:off x="4667098" y="0"/>
              <a:ext cx="518795" cy="482600"/>
            </a:xfrm>
            <a:prstGeom prst="rect">
              <a:avLst/>
            </a:prstGeom>
            <a:solidFill>
              <a:schemeClr val="accent3">
                <a:lumMod val="75000"/>
              </a:schemeClr>
            </a:solidFill>
            <a:ln w="25400" cap="flat" cmpd="sng" algn="ctr">
              <a:solidFill>
                <a:schemeClr val="accent3">
                  <a:lumMod val="75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Rectangle 14"/>
            <p:cNvSpPr/>
            <p:nvPr/>
          </p:nvSpPr>
          <p:spPr>
            <a:xfrm>
              <a:off x="5186477" y="0"/>
              <a:ext cx="518795" cy="482600"/>
            </a:xfrm>
            <a:prstGeom prst="rect">
              <a:avLst/>
            </a:prstGeom>
            <a:solidFill>
              <a:schemeClr val="accent3">
                <a:lumMod val="60000"/>
                <a:lumOff val="40000"/>
              </a:schemeClr>
            </a:solidFill>
            <a:ln w="25400" cap="flat" cmpd="sng" algn="ctr">
              <a:solidFill>
                <a:schemeClr val="accent3">
                  <a:lumMod val="60000"/>
                  <a:lumOff val="40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Rectangle 15"/>
            <p:cNvSpPr/>
            <p:nvPr/>
          </p:nvSpPr>
          <p:spPr>
            <a:xfrm>
              <a:off x="5705856" y="0"/>
              <a:ext cx="518795" cy="482600"/>
            </a:xfrm>
            <a:prstGeom prst="rect">
              <a:avLst/>
            </a:prstGeom>
            <a:solidFill>
              <a:schemeClr val="accent3">
                <a:lumMod val="75000"/>
              </a:schemeClr>
            </a:solidFill>
            <a:ln w="25400" cap="flat" cmpd="sng" algn="ctr">
              <a:solidFill>
                <a:schemeClr val="accent3">
                  <a:lumMod val="75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8" name="Right Arrow 17"/>
          <p:cNvSpPr/>
          <p:nvPr/>
        </p:nvSpPr>
        <p:spPr>
          <a:xfrm>
            <a:off x="670560" y="1143000"/>
            <a:ext cx="6400800" cy="1590466"/>
          </a:xfrm>
          <a:prstGeom prst="rightArrow">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bg2">
                    <a:lumMod val="25000"/>
                  </a:schemeClr>
                </a:solidFill>
                <a:latin typeface="Arial" panose="020B0604020202020204" pitchFamily="34" charset="0"/>
                <a:cs typeface="Arial" panose="020B0604020202020204" pitchFamily="34" charset="0"/>
              </a:rPr>
              <a:t>Gluten-free </a:t>
            </a:r>
            <a:r>
              <a:rPr lang="en-US" sz="3600" dirty="0">
                <a:solidFill>
                  <a:schemeClr val="bg2">
                    <a:lumMod val="25000"/>
                  </a:schemeClr>
                </a:solidFill>
                <a:latin typeface="Arial" panose="020B0604020202020204" pitchFamily="34" charset="0"/>
                <a:cs typeface="Arial" panose="020B0604020202020204" pitchFamily="34" charset="0"/>
              </a:rPr>
              <a:t>d</a:t>
            </a:r>
            <a:r>
              <a:rPr lang="en-US" sz="3600" dirty="0" smtClean="0">
                <a:solidFill>
                  <a:schemeClr val="bg2">
                    <a:lumMod val="25000"/>
                  </a:schemeClr>
                </a:solidFill>
                <a:latin typeface="Arial" panose="020B0604020202020204" pitchFamily="34" charset="0"/>
                <a:cs typeface="Arial" panose="020B0604020202020204" pitchFamily="34" charset="0"/>
              </a:rPr>
              <a:t>iet</a:t>
            </a:r>
            <a:endParaRPr lang="en-US" sz="3600" dirty="0">
              <a:solidFill>
                <a:schemeClr val="bg2">
                  <a:lumMod val="25000"/>
                </a:schemeClr>
              </a:solidFill>
              <a:latin typeface="Arial" panose="020B0604020202020204" pitchFamily="34" charset="0"/>
              <a:cs typeface="Arial" panose="020B0604020202020204" pitchFamily="34" charset="0"/>
            </a:endParaRPr>
          </a:p>
        </p:txBody>
      </p:sp>
      <p:sp>
        <p:nvSpPr>
          <p:cNvPr id="19" name="Right Arrow 18"/>
          <p:cNvSpPr/>
          <p:nvPr/>
        </p:nvSpPr>
        <p:spPr>
          <a:xfrm>
            <a:off x="152400" y="2502661"/>
            <a:ext cx="6428232" cy="1590466"/>
          </a:xfrm>
          <a:prstGeom prst="rightArrow">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bg2">
                    <a:lumMod val="25000"/>
                  </a:schemeClr>
                </a:solidFill>
                <a:latin typeface="Arial" panose="020B0604020202020204" pitchFamily="34" charset="0"/>
                <a:cs typeface="Arial" panose="020B0604020202020204" pitchFamily="34" charset="0"/>
              </a:rPr>
              <a:t>Diabetic diet</a:t>
            </a:r>
            <a:endParaRPr lang="en-US" sz="3600" dirty="0">
              <a:solidFill>
                <a:schemeClr val="bg2">
                  <a:lumMod val="25000"/>
                </a:schemeClr>
              </a:solidFill>
              <a:latin typeface="Arial" panose="020B0604020202020204" pitchFamily="34" charset="0"/>
              <a:cs typeface="Arial" panose="020B0604020202020204" pitchFamily="34" charset="0"/>
            </a:endParaRPr>
          </a:p>
        </p:txBody>
      </p:sp>
      <p:sp>
        <p:nvSpPr>
          <p:cNvPr id="20" name="Right Arrow 19"/>
          <p:cNvSpPr/>
          <p:nvPr/>
        </p:nvSpPr>
        <p:spPr>
          <a:xfrm>
            <a:off x="685800" y="3823947"/>
            <a:ext cx="6400800" cy="1590466"/>
          </a:xfrm>
          <a:prstGeom prst="rightArrow">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bg2">
                    <a:lumMod val="25000"/>
                  </a:schemeClr>
                </a:solidFill>
                <a:latin typeface="Arial" panose="020B0604020202020204" pitchFamily="34" charset="0"/>
                <a:cs typeface="Arial" panose="020B0604020202020204" pitchFamily="34" charset="0"/>
              </a:rPr>
              <a:t>Vegetarian diet</a:t>
            </a:r>
            <a:endParaRPr lang="en-US" sz="3600" dirty="0">
              <a:solidFill>
                <a:schemeClr val="bg2">
                  <a:lumMod val="25000"/>
                </a:schemeClr>
              </a:solidFill>
              <a:latin typeface="Arial" panose="020B0604020202020204" pitchFamily="34" charset="0"/>
              <a:cs typeface="Arial" panose="020B0604020202020204" pitchFamily="34" charset="0"/>
            </a:endParaRPr>
          </a:p>
        </p:txBody>
      </p:sp>
      <p:sp>
        <p:nvSpPr>
          <p:cNvPr id="21" name="Right Arrow 20"/>
          <p:cNvSpPr/>
          <p:nvPr/>
        </p:nvSpPr>
        <p:spPr>
          <a:xfrm>
            <a:off x="164592" y="5161945"/>
            <a:ext cx="6400800" cy="1590466"/>
          </a:xfrm>
          <a:prstGeom prst="rightArrow">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bg2">
                    <a:lumMod val="25000"/>
                  </a:schemeClr>
                </a:solidFill>
                <a:latin typeface="Arial" panose="020B0604020202020204" pitchFamily="34" charset="0"/>
                <a:cs typeface="Arial" panose="020B0604020202020204" pitchFamily="34" charset="0"/>
              </a:rPr>
              <a:t>Weight management </a:t>
            </a:r>
            <a:r>
              <a:rPr lang="en-US" sz="3600" dirty="0">
                <a:solidFill>
                  <a:schemeClr val="bg2">
                    <a:lumMod val="25000"/>
                  </a:schemeClr>
                </a:solidFill>
                <a:latin typeface="Arial" panose="020B0604020202020204" pitchFamily="34" charset="0"/>
                <a:cs typeface="Arial" panose="020B0604020202020204" pitchFamily="34" charset="0"/>
              </a:rPr>
              <a:t>d</a:t>
            </a:r>
            <a:r>
              <a:rPr lang="en-US" sz="3600" dirty="0" smtClean="0">
                <a:solidFill>
                  <a:schemeClr val="bg2">
                    <a:lumMod val="25000"/>
                  </a:schemeClr>
                </a:solidFill>
                <a:latin typeface="Arial" panose="020B0604020202020204" pitchFamily="34" charset="0"/>
                <a:cs typeface="Arial" panose="020B0604020202020204" pitchFamily="34" charset="0"/>
              </a:rPr>
              <a:t>iet</a:t>
            </a:r>
            <a:endParaRPr lang="en-US" sz="3600" dirty="0">
              <a:solidFill>
                <a:schemeClr val="bg2">
                  <a:lumMod val="25000"/>
                </a:schemeClr>
              </a:solidFill>
              <a:latin typeface="Arial" panose="020B0604020202020204" pitchFamily="34" charset="0"/>
              <a:cs typeface="Arial" panose="020B0604020202020204" pitchFamily="34" charset="0"/>
            </a:endParaRPr>
          </a:p>
        </p:txBody>
      </p:sp>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1034" y="6444318"/>
            <a:ext cx="1600200" cy="343170"/>
          </a:xfrm>
          <a:prstGeom prst="rect">
            <a:avLst/>
          </a:prstGeom>
        </p:spPr>
      </p:pic>
    </p:spTree>
    <p:extLst>
      <p:ext uri="{BB962C8B-B14F-4D97-AF65-F5344CB8AC3E}">
        <p14:creationId xmlns:p14="http://schemas.microsoft.com/office/powerpoint/2010/main" val="13338154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648" y="84902"/>
            <a:ext cx="7010400" cy="1210498"/>
          </a:xfrm>
          <a:noFill/>
          <a:ln w="38100">
            <a:noFill/>
          </a:ln>
        </p:spPr>
        <p:txBody>
          <a:bodyPr>
            <a:noAutofit/>
          </a:bodyPr>
          <a:lstStyle/>
          <a:p>
            <a:r>
              <a:rPr lang="en-US" sz="6000" dirty="0" smtClean="0">
                <a:latin typeface="Franklin Gothic Demi" panose="020B0703020102020204" pitchFamily="34" charset="0"/>
              </a:rPr>
              <a:t>Preparing Soybeans</a:t>
            </a:r>
            <a:endParaRPr lang="en-US" sz="6000" dirty="0">
              <a:latin typeface="Franklin Gothic Demi" panose="020B0703020102020204" pitchFamily="34" charset="0"/>
            </a:endParaRPr>
          </a:p>
        </p:txBody>
      </p:sp>
      <p:sp>
        <p:nvSpPr>
          <p:cNvPr id="4" name="Rounded Rectangle 3"/>
          <p:cNvSpPr/>
          <p:nvPr/>
        </p:nvSpPr>
        <p:spPr>
          <a:xfrm>
            <a:off x="654466" y="1447800"/>
            <a:ext cx="4800600" cy="1219200"/>
          </a:xfrm>
          <a:prstGeom prst="roundRect">
            <a:avLst/>
          </a:prstGeom>
          <a:solidFill>
            <a:schemeClr val="accent3">
              <a:lumMod val="5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Franklin Gothic Demi Cond" panose="020B0706030402020204" pitchFamily="34" charset="0"/>
              </a:rPr>
              <a:t>Canned or frozen soybeans</a:t>
            </a:r>
            <a:endParaRPr lang="en-US" sz="3600" dirty="0">
              <a:latin typeface="Franklin Gothic Demi Cond" panose="020B0706030402020204" pitchFamily="34" charset="0"/>
            </a:endParaRPr>
          </a:p>
        </p:txBody>
      </p:sp>
      <p:sp>
        <p:nvSpPr>
          <p:cNvPr id="6" name="Rounded Rectangle 5"/>
          <p:cNvSpPr/>
          <p:nvPr/>
        </p:nvSpPr>
        <p:spPr>
          <a:xfrm>
            <a:off x="2277405" y="2975538"/>
            <a:ext cx="4724400" cy="1219200"/>
          </a:xfrm>
          <a:prstGeom prst="roundRect">
            <a:avLst/>
          </a:prstGeom>
          <a:solidFill>
            <a:schemeClr val="accent3">
              <a:lumMod val="5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Franklin Gothic Demi Cond" panose="020B0706030402020204" pitchFamily="34" charset="0"/>
              </a:rPr>
              <a:t>No soaking required</a:t>
            </a:r>
            <a:endParaRPr lang="en-US" sz="3600" dirty="0">
              <a:latin typeface="Franklin Gothic Demi Cond" panose="020B0706030402020204" pitchFamily="34" charset="0"/>
            </a:endParaRPr>
          </a:p>
        </p:txBody>
      </p:sp>
      <p:sp>
        <p:nvSpPr>
          <p:cNvPr id="8" name="Down Arrow 7"/>
          <p:cNvSpPr/>
          <p:nvPr/>
        </p:nvSpPr>
        <p:spPr>
          <a:xfrm>
            <a:off x="4221732" y="2486807"/>
            <a:ext cx="395736" cy="789793"/>
          </a:xfrm>
          <a:prstGeom prst="downArrow">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http://www.marysrosaries.com/collaboration/images/5/57/Soybeans_00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3922"/>
          <a:stretch/>
        </p:blipFill>
        <p:spPr bwMode="auto">
          <a:xfrm>
            <a:off x="0" y="5009941"/>
            <a:ext cx="9144000" cy="1847779"/>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3689434" y="4495800"/>
            <a:ext cx="4800600" cy="1143000"/>
          </a:xfrm>
          <a:prstGeom prst="roundRect">
            <a:avLst/>
          </a:prstGeom>
          <a:solidFill>
            <a:schemeClr val="accent3">
              <a:lumMod val="5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Franklin Gothic Demi Cond" panose="020B0706030402020204" pitchFamily="34" charset="0"/>
              </a:rPr>
              <a:t>Rinse; boil, steam </a:t>
            </a:r>
            <a:br>
              <a:rPr lang="en-US" sz="3600" dirty="0" smtClean="0">
                <a:latin typeface="Franklin Gothic Demi Cond" panose="020B0706030402020204" pitchFamily="34" charset="0"/>
              </a:rPr>
            </a:br>
            <a:r>
              <a:rPr lang="en-US" sz="3600" dirty="0" smtClean="0">
                <a:latin typeface="Franklin Gothic Demi Cond" panose="020B0706030402020204" pitchFamily="34" charset="0"/>
              </a:rPr>
              <a:t>or eat raw</a:t>
            </a:r>
            <a:endParaRPr lang="en-US" sz="3600" dirty="0">
              <a:latin typeface="Franklin Gothic Demi Cond" panose="020B0706030402020204" pitchFamily="34" charset="0"/>
            </a:endParaRPr>
          </a:p>
        </p:txBody>
      </p:sp>
      <p:sp>
        <p:nvSpPr>
          <p:cNvPr id="9" name="Down Arrow 8"/>
          <p:cNvSpPr/>
          <p:nvPr/>
        </p:nvSpPr>
        <p:spPr>
          <a:xfrm>
            <a:off x="6324727" y="3972707"/>
            <a:ext cx="380873" cy="751693"/>
          </a:xfrm>
          <a:prstGeom prst="downArrow">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21337" y="6195060"/>
            <a:ext cx="9171135" cy="662940"/>
            <a:chOff x="0" y="0"/>
            <a:chExt cx="6224651" cy="482803"/>
          </a:xfrm>
        </p:grpSpPr>
        <p:sp>
          <p:nvSpPr>
            <p:cNvPr id="11" name="Rectangle 10"/>
            <p:cNvSpPr/>
            <p:nvPr/>
          </p:nvSpPr>
          <p:spPr>
            <a:xfrm>
              <a:off x="0" y="0"/>
              <a:ext cx="519379" cy="482803"/>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Rectangle 11"/>
            <p:cNvSpPr/>
            <p:nvPr/>
          </p:nvSpPr>
          <p:spPr>
            <a:xfrm>
              <a:off x="519379" y="0"/>
              <a:ext cx="518795" cy="482600"/>
            </a:xfrm>
            <a:prstGeom prst="rect">
              <a:avLst/>
            </a:prstGeom>
            <a:solidFill>
              <a:schemeClr val="accent3">
                <a:lumMod val="75000"/>
              </a:schemeClr>
            </a:solidFill>
            <a:ln w="25400" cap="flat" cmpd="sng" algn="ctr">
              <a:solidFill>
                <a:schemeClr val="accent3">
                  <a:lumMod val="75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Rectangle 12"/>
            <p:cNvSpPr/>
            <p:nvPr/>
          </p:nvSpPr>
          <p:spPr>
            <a:xfrm>
              <a:off x="1038758" y="0"/>
              <a:ext cx="518795" cy="482600"/>
            </a:xfrm>
            <a:prstGeom prst="rect">
              <a:avLst/>
            </a:prstGeom>
            <a:solidFill>
              <a:schemeClr val="accent3">
                <a:lumMod val="60000"/>
                <a:lumOff val="40000"/>
              </a:schemeClr>
            </a:solidFill>
            <a:ln w="25400" cap="flat" cmpd="sng" algn="ctr">
              <a:solidFill>
                <a:schemeClr val="accent3">
                  <a:lumMod val="60000"/>
                  <a:lumOff val="40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Rectangle 13"/>
            <p:cNvSpPr/>
            <p:nvPr/>
          </p:nvSpPr>
          <p:spPr>
            <a:xfrm>
              <a:off x="1558138" y="0"/>
              <a:ext cx="518795" cy="482600"/>
            </a:xfrm>
            <a:prstGeom prst="rect">
              <a:avLst/>
            </a:prstGeom>
            <a:solidFill>
              <a:schemeClr val="accent3">
                <a:lumMod val="75000"/>
              </a:schemeClr>
            </a:solidFill>
            <a:ln w="25400" cap="flat" cmpd="sng" algn="ctr">
              <a:solidFill>
                <a:schemeClr val="accent3">
                  <a:lumMod val="75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Rectangle 14"/>
            <p:cNvSpPr/>
            <p:nvPr/>
          </p:nvSpPr>
          <p:spPr>
            <a:xfrm>
              <a:off x="2077517" y="0"/>
              <a:ext cx="518795" cy="482600"/>
            </a:xfrm>
            <a:prstGeom prst="rect">
              <a:avLst/>
            </a:prstGeom>
            <a:solidFill>
              <a:schemeClr val="accent3">
                <a:lumMod val="60000"/>
                <a:lumOff val="40000"/>
              </a:schemeClr>
            </a:solidFill>
            <a:ln w="25400" cap="flat" cmpd="sng" algn="ctr">
              <a:solidFill>
                <a:schemeClr val="accent3">
                  <a:lumMod val="60000"/>
                  <a:lumOff val="40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Rectangle 15"/>
            <p:cNvSpPr/>
            <p:nvPr/>
          </p:nvSpPr>
          <p:spPr>
            <a:xfrm>
              <a:off x="2596896" y="0"/>
              <a:ext cx="518795" cy="482600"/>
            </a:xfrm>
            <a:prstGeom prst="rect">
              <a:avLst/>
            </a:prstGeom>
            <a:solidFill>
              <a:schemeClr val="accent3">
                <a:lumMod val="75000"/>
              </a:schemeClr>
            </a:solidFill>
            <a:ln w="25400" cap="flat" cmpd="sng" algn="ctr">
              <a:solidFill>
                <a:schemeClr val="accent3">
                  <a:lumMod val="75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Rectangle 16"/>
            <p:cNvSpPr/>
            <p:nvPr/>
          </p:nvSpPr>
          <p:spPr>
            <a:xfrm>
              <a:off x="3116275" y="0"/>
              <a:ext cx="518795" cy="482600"/>
            </a:xfrm>
            <a:prstGeom prst="rect">
              <a:avLst/>
            </a:prstGeom>
            <a:solidFill>
              <a:schemeClr val="accent3">
                <a:lumMod val="60000"/>
                <a:lumOff val="40000"/>
              </a:schemeClr>
            </a:solidFill>
            <a:ln w="25400" cap="flat" cmpd="sng" algn="ctr">
              <a:solidFill>
                <a:schemeClr val="accent3">
                  <a:lumMod val="60000"/>
                  <a:lumOff val="40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 name="Rectangle 17"/>
            <p:cNvSpPr/>
            <p:nvPr/>
          </p:nvSpPr>
          <p:spPr>
            <a:xfrm>
              <a:off x="3635654" y="0"/>
              <a:ext cx="518795" cy="482600"/>
            </a:xfrm>
            <a:prstGeom prst="rect">
              <a:avLst/>
            </a:prstGeom>
            <a:solidFill>
              <a:schemeClr val="accent3">
                <a:lumMod val="75000"/>
              </a:schemeClr>
            </a:solidFill>
            <a:ln w="25400" cap="flat" cmpd="sng" algn="ctr">
              <a:solidFill>
                <a:schemeClr val="accent3">
                  <a:lumMod val="75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 name="Rectangle 18"/>
            <p:cNvSpPr/>
            <p:nvPr/>
          </p:nvSpPr>
          <p:spPr>
            <a:xfrm>
              <a:off x="4147718" y="0"/>
              <a:ext cx="518795" cy="482600"/>
            </a:xfrm>
            <a:prstGeom prst="rect">
              <a:avLst/>
            </a:prstGeom>
            <a:solidFill>
              <a:schemeClr val="accent3">
                <a:lumMod val="60000"/>
                <a:lumOff val="40000"/>
              </a:schemeClr>
            </a:solidFill>
            <a:ln w="25400" cap="flat" cmpd="sng" algn="ctr">
              <a:solidFill>
                <a:schemeClr val="accent3">
                  <a:lumMod val="60000"/>
                  <a:lumOff val="40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Rectangle 19"/>
            <p:cNvSpPr/>
            <p:nvPr/>
          </p:nvSpPr>
          <p:spPr>
            <a:xfrm>
              <a:off x="4667098" y="0"/>
              <a:ext cx="518795" cy="482600"/>
            </a:xfrm>
            <a:prstGeom prst="rect">
              <a:avLst/>
            </a:prstGeom>
            <a:solidFill>
              <a:schemeClr val="accent3">
                <a:lumMod val="75000"/>
              </a:schemeClr>
            </a:solidFill>
            <a:ln w="25400" cap="flat" cmpd="sng" algn="ctr">
              <a:solidFill>
                <a:schemeClr val="accent3">
                  <a:lumMod val="75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1" name="Rectangle 20"/>
            <p:cNvSpPr/>
            <p:nvPr/>
          </p:nvSpPr>
          <p:spPr>
            <a:xfrm>
              <a:off x="5186477" y="0"/>
              <a:ext cx="518795" cy="482600"/>
            </a:xfrm>
            <a:prstGeom prst="rect">
              <a:avLst/>
            </a:prstGeom>
            <a:solidFill>
              <a:schemeClr val="accent3">
                <a:lumMod val="60000"/>
                <a:lumOff val="40000"/>
              </a:schemeClr>
            </a:solidFill>
            <a:ln w="25400" cap="flat" cmpd="sng" algn="ctr">
              <a:solidFill>
                <a:schemeClr val="accent3">
                  <a:lumMod val="60000"/>
                  <a:lumOff val="40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2" name="Rectangle 21"/>
            <p:cNvSpPr/>
            <p:nvPr/>
          </p:nvSpPr>
          <p:spPr>
            <a:xfrm>
              <a:off x="5705856" y="0"/>
              <a:ext cx="518795" cy="482600"/>
            </a:xfrm>
            <a:prstGeom prst="rect">
              <a:avLst/>
            </a:prstGeom>
            <a:solidFill>
              <a:schemeClr val="accent3">
                <a:lumMod val="75000"/>
              </a:schemeClr>
            </a:solidFill>
            <a:ln w="25400" cap="flat" cmpd="sng" algn="ctr">
              <a:solidFill>
                <a:schemeClr val="accent3">
                  <a:lumMod val="75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1034" y="6444318"/>
            <a:ext cx="1600200" cy="343170"/>
          </a:xfrm>
          <a:prstGeom prst="rect">
            <a:avLst/>
          </a:prstGeom>
        </p:spPr>
      </p:pic>
    </p:spTree>
    <p:extLst>
      <p:ext uri="{BB962C8B-B14F-4D97-AF65-F5344CB8AC3E}">
        <p14:creationId xmlns:p14="http://schemas.microsoft.com/office/powerpoint/2010/main" val="4785893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a:noFill/>
          <a:ln w="38100">
            <a:noFill/>
          </a:ln>
        </p:spPr>
        <p:txBody>
          <a:bodyPr>
            <a:normAutofit/>
          </a:bodyPr>
          <a:lstStyle/>
          <a:p>
            <a:r>
              <a:rPr lang="en-US" sz="6000" dirty="0" smtClean="0">
                <a:latin typeface="Franklin Gothic Demi" panose="020B0703020102020204" pitchFamily="34" charset="0"/>
              </a:rPr>
              <a:t>Preparing Soybeans</a:t>
            </a:r>
            <a:endParaRPr lang="en-US" sz="6000" dirty="0">
              <a:latin typeface="Franklin Gothic Demi" panose="020B0703020102020204" pitchFamily="34" charset="0"/>
            </a:endParaRPr>
          </a:p>
        </p:txBody>
      </p:sp>
      <p:sp>
        <p:nvSpPr>
          <p:cNvPr id="4" name="Rounded Rectangle 3"/>
          <p:cNvSpPr/>
          <p:nvPr/>
        </p:nvSpPr>
        <p:spPr>
          <a:xfrm>
            <a:off x="379673" y="1238517"/>
            <a:ext cx="4831773" cy="990600"/>
          </a:xfrm>
          <a:prstGeom prst="roundRect">
            <a:avLst/>
          </a:prstGeom>
          <a:solidFill>
            <a:schemeClr val="accent3">
              <a:lumMod val="5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Franklin Gothic Demi Cond" panose="020B0706030402020204" pitchFamily="34" charset="0"/>
              </a:rPr>
              <a:t>Dry soybeans</a:t>
            </a:r>
            <a:endParaRPr lang="en-US" sz="3600" dirty="0">
              <a:latin typeface="Franklin Gothic Demi Cond" panose="020B0706030402020204" pitchFamily="34" charset="0"/>
            </a:endParaRPr>
          </a:p>
        </p:txBody>
      </p:sp>
      <p:sp>
        <p:nvSpPr>
          <p:cNvPr id="6" name="Rounded Rectangle 5"/>
          <p:cNvSpPr/>
          <p:nvPr/>
        </p:nvSpPr>
        <p:spPr>
          <a:xfrm>
            <a:off x="1695206" y="2380831"/>
            <a:ext cx="4921827" cy="990600"/>
          </a:xfrm>
          <a:prstGeom prst="roundRect">
            <a:avLst/>
          </a:prstGeom>
          <a:solidFill>
            <a:schemeClr val="accent3">
              <a:lumMod val="5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Franklin Gothic Demi Cond" panose="020B0706030402020204" pitchFamily="34" charset="0"/>
              </a:rPr>
              <a:t>Soak using conventional </a:t>
            </a:r>
            <a:br>
              <a:rPr lang="en-US" sz="3200" dirty="0" smtClean="0">
                <a:latin typeface="Franklin Gothic Demi Cond" panose="020B0706030402020204" pitchFamily="34" charset="0"/>
              </a:rPr>
            </a:br>
            <a:r>
              <a:rPr lang="en-US" sz="3200" dirty="0" smtClean="0">
                <a:latin typeface="Franklin Gothic Demi Cond" panose="020B0706030402020204" pitchFamily="34" charset="0"/>
              </a:rPr>
              <a:t>or quick method</a:t>
            </a:r>
            <a:endParaRPr lang="en-US" sz="3200" dirty="0">
              <a:latin typeface="Franklin Gothic Demi Cond" panose="020B0706030402020204" pitchFamily="34" charset="0"/>
            </a:endParaRPr>
          </a:p>
        </p:txBody>
      </p:sp>
      <p:pic>
        <p:nvPicPr>
          <p:cNvPr id="12" name="Picture 4" descr="http://www.marysrosaries.com/collaboration/images/5/57/Soybeans_00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3922"/>
          <a:stretch/>
        </p:blipFill>
        <p:spPr bwMode="auto">
          <a:xfrm>
            <a:off x="0" y="5009941"/>
            <a:ext cx="9144000" cy="1847779"/>
          </a:xfrm>
          <a:prstGeom prst="rect">
            <a:avLst/>
          </a:prstGeom>
          <a:noFill/>
          <a:extLst>
            <a:ext uri="{909E8E84-426E-40DD-AFC4-6F175D3DCCD1}">
              <a14:hiddenFill xmlns:a14="http://schemas.microsoft.com/office/drawing/2010/main">
                <a:solidFill>
                  <a:srgbClr val="FFFFFF"/>
                </a:solidFill>
              </a14:hiddenFill>
            </a:ext>
          </a:extLst>
        </p:spPr>
      </p:pic>
      <p:sp>
        <p:nvSpPr>
          <p:cNvPr id="8" name="Down Arrow 7"/>
          <p:cNvSpPr/>
          <p:nvPr/>
        </p:nvSpPr>
        <p:spPr>
          <a:xfrm>
            <a:off x="4021222" y="1847049"/>
            <a:ext cx="609600" cy="609600"/>
          </a:xfrm>
          <a:prstGeom prst="downArrow">
            <a:avLst/>
          </a:prstGeom>
          <a:solidFill>
            <a:schemeClr val="accent3">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2795560" y="3535680"/>
            <a:ext cx="4800600" cy="990600"/>
          </a:xfrm>
          <a:prstGeom prst="roundRect">
            <a:avLst/>
          </a:prstGeom>
          <a:solidFill>
            <a:schemeClr val="accent3">
              <a:lumMod val="5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Franklin Gothic Demi Cond" panose="020B0706030402020204" pitchFamily="34" charset="0"/>
              </a:rPr>
              <a:t>Drain and rinse</a:t>
            </a:r>
            <a:endParaRPr lang="en-US" sz="3600" dirty="0">
              <a:latin typeface="Franklin Gothic Demi Cond" panose="020B0706030402020204" pitchFamily="34" charset="0"/>
            </a:endParaRPr>
          </a:p>
        </p:txBody>
      </p:sp>
      <p:sp>
        <p:nvSpPr>
          <p:cNvPr id="9" name="Down Arrow 8"/>
          <p:cNvSpPr/>
          <p:nvPr/>
        </p:nvSpPr>
        <p:spPr>
          <a:xfrm>
            <a:off x="5562600" y="3002241"/>
            <a:ext cx="609600" cy="609600"/>
          </a:xfrm>
          <a:prstGeom prst="downArrow">
            <a:avLst/>
          </a:prstGeom>
          <a:solidFill>
            <a:schemeClr val="accent3">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21337" y="6195060"/>
            <a:ext cx="9171135" cy="662940"/>
            <a:chOff x="0" y="0"/>
            <a:chExt cx="6224651" cy="482803"/>
          </a:xfrm>
        </p:grpSpPr>
        <p:sp>
          <p:nvSpPr>
            <p:cNvPr id="14" name="Rectangle 13"/>
            <p:cNvSpPr/>
            <p:nvPr/>
          </p:nvSpPr>
          <p:spPr>
            <a:xfrm>
              <a:off x="0" y="0"/>
              <a:ext cx="519379" cy="482803"/>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Rectangle 14"/>
            <p:cNvSpPr/>
            <p:nvPr/>
          </p:nvSpPr>
          <p:spPr>
            <a:xfrm>
              <a:off x="519379" y="0"/>
              <a:ext cx="518795" cy="482600"/>
            </a:xfrm>
            <a:prstGeom prst="rect">
              <a:avLst/>
            </a:prstGeom>
            <a:solidFill>
              <a:schemeClr val="accent3">
                <a:lumMod val="75000"/>
              </a:schemeClr>
            </a:solidFill>
            <a:ln w="25400" cap="flat" cmpd="sng" algn="ctr">
              <a:solidFill>
                <a:schemeClr val="accent3">
                  <a:lumMod val="75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Rectangle 15"/>
            <p:cNvSpPr/>
            <p:nvPr/>
          </p:nvSpPr>
          <p:spPr>
            <a:xfrm>
              <a:off x="1038758" y="0"/>
              <a:ext cx="518795" cy="482600"/>
            </a:xfrm>
            <a:prstGeom prst="rect">
              <a:avLst/>
            </a:prstGeom>
            <a:solidFill>
              <a:schemeClr val="accent3">
                <a:lumMod val="60000"/>
                <a:lumOff val="40000"/>
              </a:schemeClr>
            </a:solidFill>
            <a:ln w="25400" cap="flat" cmpd="sng" algn="ctr">
              <a:solidFill>
                <a:schemeClr val="accent3">
                  <a:lumMod val="60000"/>
                  <a:lumOff val="40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Rectangle 16"/>
            <p:cNvSpPr/>
            <p:nvPr/>
          </p:nvSpPr>
          <p:spPr>
            <a:xfrm>
              <a:off x="1558138" y="0"/>
              <a:ext cx="518795" cy="482600"/>
            </a:xfrm>
            <a:prstGeom prst="rect">
              <a:avLst/>
            </a:prstGeom>
            <a:solidFill>
              <a:schemeClr val="accent3">
                <a:lumMod val="75000"/>
              </a:schemeClr>
            </a:solidFill>
            <a:ln w="25400" cap="flat" cmpd="sng" algn="ctr">
              <a:solidFill>
                <a:schemeClr val="accent3">
                  <a:lumMod val="75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 name="Rectangle 17"/>
            <p:cNvSpPr/>
            <p:nvPr/>
          </p:nvSpPr>
          <p:spPr>
            <a:xfrm>
              <a:off x="2077517" y="0"/>
              <a:ext cx="518795" cy="482600"/>
            </a:xfrm>
            <a:prstGeom prst="rect">
              <a:avLst/>
            </a:prstGeom>
            <a:solidFill>
              <a:schemeClr val="accent3">
                <a:lumMod val="60000"/>
                <a:lumOff val="40000"/>
              </a:schemeClr>
            </a:solidFill>
            <a:ln w="25400" cap="flat" cmpd="sng" algn="ctr">
              <a:solidFill>
                <a:schemeClr val="accent3">
                  <a:lumMod val="60000"/>
                  <a:lumOff val="40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 name="Rectangle 18"/>
            <p:cNvSpPr/>
            <p:nvPr/>
          </p:nvSpPr>
          <p:spPr>
            <a:xfrm>
              <a:off x="2596896" y="0"/>
              <a:ext cx="518795" cy="482600"/>
            </a:xfrm>
            <a:prstGeom prst="rect">
              <a:avLst/>
            </a:prstGeom>
            <a:solidFill>
              <a:schemeClr val="accent3">
                <a:lumMod val="75000"/>
              </a:schemeClr>
            </a:solidFill>
            <a:ln w="25400" cap="flat" cmpd="sng" algn="ctr">
              <a:solidFill>
                <a:schemeClr val="accent3">
                  <a:lumMod val="75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Rectangle 19"/>
            <p:cNvSpPr/>
            <p:nvPr/>
          </p:nvSpPr>
          <p:spPr>
            <a:xfrm>
              <a:off x="3116275" y="0"/>
              <a:ext cx="518795" cy="482600"/>
            </a:xfrm>
            <a:prstGeom prst="rect">
              <a:avLst/>
            </a:prstGeom>
            <a:solidFill>
              <a:schemeClr val="accent3">
                <a:lumMod val="60000"/>
                <a:lumOff val="40000"/>
              </a:schemeClr>
            </a:solidFill>
            <a:ln w="25400" cap="flat" cmpd="sng" algn="ctr">
              <a:solidFill>
                <a:schemeClr val="accent3">
                  <a:lumMod val="60000"/>
                  <a:lumOff val="40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1" name="Rectangle 20"/>
            <p:cNvSpPr/>
            <p:nvPr/>
          </p:nvSpPr>
          <p:spPr>
            <a:xfrm>
              <a:off x="3635654" y="0"/>
              <a:ext cx="518795" cy="482600"/>
            </a:xfrm>
            <a:prstGeom prst="rect">
              <a:avLst/>
            </a:prstGeom>
            <a:solidFill>
              <a:schemeClr val="accent3">
                <a:lumMod val="75000"/>
              </a:schemeClr>
            </a:solidFill>
            <a:ln w="25400" cap="flat" cmpd="sng" algn="ctr">
              <a:solidFill>
                <a:schemeClr val="accent3">
                  <a:lumMod val="75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2" name="Rectangle 21"/>
            <p:cNvSpPr/>
            <p:nvPr/>
          </p:nvSpPr>
          <p:spPr>
            <a:xfrm>
              <a:off x="4147718" y="0"/>
              <a:ext cx="518795" cy="482600"/>
            </a:xfrm>
            <a:prstGeom prst="rect">
              <a:avLst/>
            </a:prstGeom>
            <a:solidFill>
              <a:schemeClr val="accent3">
                <a:lumMod val="60000"/>
                <a:lumOff val="40000"/>
              </a:schemeClr>
            </a:solidFill>
            <a:ln w="25400" cap="flat" cmpd="sng" algn="ctr">
              <a:solidFill>
                <a:schemeClr val="accent3">
                  <a:lumMod val="60000"/>
                  <a:lumOff val="40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3" name="Rectangle 22"/>
            <p:cNvSpPr/>
            <p:nvPr/>
          </p:nvSpPr>
          <p:spPr>
            <a:xfrm>
              <a:off x="4667098" y="0"/>
              <a:ext cx="518795" cy="482600"/>
            </a:xfrm>
            <a:prstGeom prst="rect">
              <a:avLst/>
            </a:prstGeom>
            <a:solidFill>
              <a:schemeClr val="accent3">
                <a:lumMod val="75000"/>
              </a:schemeClr>
            </a:solidFill>
            <a:ln w="25400" cap="flat" cmpd="sng" algn="ctr">
              <a:solidFill>
                <a:schemeClr val="accent3">
                  <a:lumMod val="75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4" name="Rectangle 23"/>
            <p:cNvSpPr/>
            <p:nvPr/>
          </p:nvSpPr>
          <p:spPr>
            <a:xfrm>
              <a:off x="5186477" y="0"/>
              <a:ext cx="518795" cy="482600"/>
            </a:xfrm>
            <a:prstGeom prst="rect">
              <a:avLst/>
            </a:prstGeom>
            <a:solidFill>
              <a:schemeClr val="accent3">
                <a:lumMod val="60000"/>
                <a:lumOff val="40000"/>
              </a:schemeClr>
            </a:solidFill>
            <a:ln w="25400" cap="flat" cmpd="sng" algn="ctr">
              <a:solidFill>
                <a:schemeClr val="accent3">
                  <a:lumMod val="60000"/>
                  <a:lumOff val="40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5" name="Rectangle 24"/>
            <p:cNvSpPr/>
            <p:nvPr/>
          </p:nvSpPr>
          <p:spPr>
            <a:xfrm>
              <a:off x="5705856" y="0"/>
              <a:ext cx="518795" cy="482600"/>
            </a:xfrm>
            <a:prstGeom prst="rect">
              <a:avLst/>
            </a:prstGeom>
            <a:solidFill>
              <a:schemeClr val="accent3">
                <a:lumMod val="75000"/>
              </a:schemeClr>
            </a:solidFill>
            <a:ln w="25400" cap="flat" cmpd="sng" algn="ctr">
              <a:solidFill>
                <a:schemeClr val="accent3">
                  <a:lumMod val="75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1" name="Rounded Rectangle 10"/>
          <p:cNvSpPr/>
          <p:nvPr/>
        </p:nvSpPr>
        <p:spPr>
          <a:xfrm>
            <a:off x="3923766" y="4669536"/>
            <a:ext cx="4876800" cy="990600"/>
          </a:xfrm>
          <a:prstGeom prst="roundRect">
            <a:avLst/>
          </a:prstGeom>
          <a:solidFill>
            <a:schemeClr val="accent3">
              <a:lumMod val="5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Franklin Gothic Demi Cond" panose="020B0706030402020204" pitchFamily="34" charset="0"/>
              </a:rPr>
              <a:t>Prepare using </a:t>
            </a:r>
            <a:br>
              <a:rPr lang="en-US" sz="3600" dirty="0" smtClean="0">
                <a:latin typeface="Franklin Gothic Demi Cond" panose="020B0706030402020204" pitchFamily="34" charset="0"/>
              </a:rPr>
            </a:br>
            <a:r>
              <a:rPr lang="en-US" sz="3600" dirty="0" smtClean="0">
                <a:latin typeface="Franklin Gothic Demi Cond" panose="020B0706030402020204" pitchFamily="34" charset="0"/>
              </a:rPr>
              <a:t>favorite method </a:t>
            </a:r>
            <a:endParaRPr lang="en-US" sz="3600" dirty="0">
              <a:latin typeface="Franklin Gothic Demi Cond" panose="020B0706030402020204" pitchFamily="34" charset="0"/>
            </a:endParaRPr>
          </a:p>
        </p:txBody>
      </p:sp>
      <p:sp>
        <p:nvSpPr>
          <p:cNvPr id="10" name="Down Arrow 9"/>
          <p:cNvSpPr/>
          <p:nvPr/>
        </p:nvSpPr>
        <p:spPr>
          <a:xfrm>
            <a:off x="6629400" y="4114800"/>
            <a:ext cx="609600" cy="609600"/>
          </a:xfrm>
          <a:prstGeom prst="downArrow">
            <a:avLst/>
          </a:prstGeom>
          <a:solidFill>
            <a:schemeClr val="accent3">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1034" y="6444318"/>
            <a:ext cx="1600200" cy="343170"/>
          </a:xfrm>
          <a:prstGeom prst="rect">
            <a:avLst/>
          </a:prstGeom>
        </p:spPr>
      </p:pic>
    </p:spTree>
    <p:extLst>
      <p:ext uri="{BB962C8B-B14F-4D97-AF65-F5344CB8AC3E}">
        <p14:creationId xmlns:p14="http://schemas.microsoft.com/office/powerpoint/2010/main" val="27964749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798" y="457200"/>
            <a:ext cx="2799202" cy="1698688"/>
          </a:xfrm>
        </p:spPr>
        <p:txBody>
          <a:bodyPr>
            <a:noAutofit/>
          </a:bodyPr>
          <a:lstStyle/>
          <a:p>
            <a:r>
              <a:rPr lang="en-US" dirty="0" smtClean="0">
                <a:latin typeface="Franklin Gothic Demi" panose="020B0703020102020204" pitchFamily="34" charset="0"/>
              </a:rPr>
              <a:t>On the Menu: Soy</a:t>
            </a:r>
            <a:endParaRPr lang="en-US" dirty="0">
              <a:latin typeface="Franklin Gothic Demi" panose="020B0703020102020204" pitchFamily="34" charset="0"/>
            </a:endParaRPr>
          </a:p>
        </p:txBody>
      </p:sp>
      <p:sp>
        <p:nvSpPr>
          <p:cNvPr id="3" name="TextBox 2"/>
          <p:cNvSpPr txBox="1"/>
          <p:nvPr/>
        </p:nvSpPr>
        <p:spPr>
          <a:xfrm>
            <a:off x="304800" y="2527280"/>
            <a:ext cx="2667000" cy="3416320"/>
          </a:xfrm>
          <a:prstGeom prst="rect">
            <a:avLst/>
          </a:prstGeom>
          <a:noFill/>
        </p:spPr>
        <p:txBody>
          <a:bodyPr wrap="square" rtlCol="0">
            <a:spAutoFit/>
          </a:bodyPr>
          <a:lstStyle/>
          <a:p>
            <a:pPr algn="ctr"/>
            <a:r>
              <a:rPr lang="en-US" sz="3600" dirty="0" smtClean="0">
                <a:latin typeface="Franklin Gothic Demi Cond" panose="020B0706030402020204" pitchFamily="34" charset="0"/>
              </a:rPr>
              <a:t>Breakfast</a:t>
            </a:r>
          </a:p>
          <a:p>
            <a:pPr algn="ctr"/>
            <a:r>
              <a:rPr lang="en-US" sz="3600" dirty="0" smtClean="0">
                <a:latin typeface="Franklin Gothic Demi Cond" panose="020B0706030402020204" pitchFamily="34" charset="0"/>
              </a:rPr>
              <a:t>Main dish</a:t>
            </a:r>
          </a:p>
          <a:p>
            <a:pPr algn="ctr"/>
            <a:r>
              <a:rPr lang="en-US" sz="3600" dirty="0" smtClean="0">
                <a:latin typeface="Franklin Gothic Demi Cond" panose="020B0706030402020204" pitchFamily="34" charset="0"/>
              </a:rPr>
              <a:t>Side dish</a:t>
            </a:r>
          </a:p>
          <a:p>
            <a:pPr algn="ctr"/>
            <a:r>
              <a:rPr lang="en-US" sz="3600" dirty="0" smtClean="0">
                <a:latin typeface="Franklin Gothic Demi Cond" panose="020B0706030402020204" pitchFamily="34" charset="0"/>
              </a:rPr>
              <a:t>Soups</a:t>
            </a:r>
          </a:p>
          <a:p>
            <a:pPr algn="ctr"/>
            <a:r>
              <a:rPr lang="en-US" sz="3600" dirty="0" smtClean="0">
                <a:latin typeface="Franklin Gothic Demi Cond" panose="020B0706030402020204" pitchFamily="34" charset="0"/>
              </a:rPr>
              <a:t>Snacks</a:t>
            </a:r>
          </a:p>
          <a:p>
            <a:pPr algn="ctr"/>
            <a:r>
              <a:rPr lang="en-US" sz="3600" dirty="0" smtClean="0">
                <a:latin typeface="Franklin Gothic Demi Cond" panose="020B0706030402020204" pitchFamily="34" charset="0"/>
              </a:rPr>
              <a:t>Desserts</a:t>
            </a:r>
            <a:endParaRPr lang="en-US" sz="3600" dirty="0">
              <a:latin typeface="Franklin Gothic Demi Cond" panose="020B0706030402020204" pitchFamily="34" charset="0"/>
            </a:endParaRPr>
          </a:p>
        </p:txBody>
      </p:sp>
      <p:pic>
        <p:nvPicPr>
          <p:cNvPr id="4" name="Picture 2" descr="C:\Users\HNESWORK1\Downloads\SpinachandArtichokedi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200" y="533400"/>
            <a:ext cx="3077979"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HNESWORK1\Downloads\Peanut ButterPi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87658" y="4535632"/>
            <a:ext cx="2656342" cy="184785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HNESWORK1\Downloads\BerryFusionSmoothi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02588" y="2355273"/>
            <a:ext cx="2877126" cy="221066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HNESWORK1\Downloads\ParmEdamame.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849" r="12714"/>
          <a:stretch/>
        </p:blipFill>
        <p:spPr bwMode="auto">
          <a:xfrm>
            <a:off x="6553200" y="533400"/>
            <a:ext cx="2590800" cy="183226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HNESWORK1\Downloads\Soybean Pasta Salad.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60250" y="2344882"/>
            <a:ext cx="3583750" cy="21907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HNESWORK1\Downloads\Edamame Basil Salad.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02588" y="4535632"/>
            <a:ext cx="3060661" cy="184785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rot="16200000">
            <a:off x="-12439" y="3146078"/>
            <a:ext cx="6901756" cy="609600"/>
            <a:chOff x="0" y="0"/>
            <a:chExt cx="6224651" cy="482803"/>
          </a:xfrm>
        </p:grpSpPr>
        <p:sp>
          <p:nvSpPr>
            <p:cNvPr id="12" name="Rectangle 11"/>
            <p:cNvSpPr/>
            <p:nvPr/>
          </p:nvSpPr>
          <p:spPr>
            <a:xfrm>
              <a:off x="0" y="0"/>
              <a:ext cx="519379" cy="482803"/>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Rectangle 12"/>
            <p:cNvSpPr/>
            <p:nvPr/>
          </p:nvSpPr>
          <p:spPr>
            <a:xfrm>
              <a:off x="519379" y="0"/>
              <a:ext cx="518795" cy="482600"/>
            </a:xfrm>
            <a:prstGeom prst="rect">
              <a:avLst/>
            </a:prstGeom>
            <a:solidFill>
              <a:schemeClr val="accent3">
                <a:lumMod val="75000"/>
              </a:schemeClr>
            </a:solidFill>
            <a:ln w="25400" cap="flat" cmpd="sng" algn="ctr">
              <a:solidFill>
                <a:schemeClr val="accent3">
                  <a:lumMod val="75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Rectangle 13"/>
            <p:cNvSpPr/>
            <p:nvPr/>
          </p:nvSpPr>
          <p:spPr>
            <a:xfrm>
              <a:off x="1038758" y="0"/>
              <a:ext cx="518795" cy="482600"/>
            </a:xfrm>
            <a:prstGeom prst="rect">
              <a:avLst/>
            </a:prstGeom>
            <a:solidFill>
              <a:schemeClr val="accent3">
                <a:lumMod val="60000"/>
                <a:lumOff val="40000"/>
              </a:schemeClr>
            </a:solidFill>
            <a:ln w="25400" cap="flat" cmpd="sng" algn="ctr">
              <a:solidFill>
                <a:schemeClr val="accent3">
                  <a:lumMod val="60000"/>
                  <a:lumOff val="40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Rectangle 14"/>
            <p:cNvSpPr/>
            <p:nvPr/>
          </p:nvSpPr>
          <p:spPr>
            <a:xfrm>
              <a:off x="1558138" y="0"/>
              <a:ext cx="518795" cy="482600"/>
            </a:xfrm>
            <a:prstGeom prst="rect">
              <a:avLst/>
            </a:prstGeom>
            <a:solidFill>
              <a:schemeClr val="accent3">
                <a:lumMod val="75000"/>
              </a:schemeClr>
            </a:solidFill>
            <a:ln w="25400" cap="flat" cmpd="sng" algn="ctr">
              <a:solidFill>
                <a:schemeClr val="accent3">
                  <a:lumMod val="75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Rectangle 15"/>
            <p:cNvSpPr/>
            <p:nvPr/>
          </p:nvSpPr>
          <p:spPr>
            <a:xfrm>
              <a:off x="2077517" y="0"/>
              <a:ext cx="518795" cy="482600"/>
            </a:xfrm>
            <a:prstGeom prst="rect">
              <a:avLst/>
            </a:prstGeom>
            <a:solidFill>
              <a:schemeClr val="accent3">
                <a:lumMod val="60000"/>
                <a:lumOff val="40000"/>
              </a:schemeClr>
            </a:solidFill>
            <a:ln w="25400" cap="flat" cmpd="sng" algn="ctr">
              <a:solidFill>
                <a:schemeClr val="accent3">
                  <a:lumMod val="60000"/>
                  <a:lumOff val="40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Rectangle 16"/>
            <p:cNvSpPr/>
            <p:nvPr/>
          </p:nvSpPr>
          <p:spPr>
            <a:xfrm>
              <a:off x="2596896" y="0"/>
              <a:ext cx="518795" cy="482600"/>
            </a:xfrm>
            <a:prstGeom prst="rect">
              <a:avLst/>
            </a:prstGeom>
            <a:solidFill>
              <a:schemeClr val="accent3">
                <a:lumMod val="75000"/>
              </a:schemeClr>
            </a:solidFill>
            <a:ln w="25400" cap="flat" cmpd="sng" algn="ctr">
              <a:solidFill>
                <a:schemeClr val="accent3">
                  <a:lumMod val="75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 name="Rectangle 17"/>
            <p:cNvSpPr/>
            <p:nvPr/>
          </p:nvSpPr>
          <p:spPr>
            <a:xfrm>
              <a:off x="3116275" y="0"/>
              <a:ext cx="518795" cy="482600"/>
            </a:xfrm>
            <a:prstGeom prst="rect">
              <a:avLst/>
            </a:prstGeom>
            <a:solidFill>
              <a:schemeClr val="accent3">
                <a:lumMod val="60000"/>
                <a:lumOff val="40000"/>
              </a:schemeClr>
            </a:solidFill>
            <a:ln w="25400" cap="flat" cmpd="sng" algn="ctr">
              <a:solidFill>
                <a:schemeClr val="accent3">
                  <a:lumMod val="60000"/>
                  <a:lumOff val="40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 name="Rectangle 18"/>
            <p:cNvSpPr/>
            <p:nvPr/>
          </p:nvSpPr>
          <p:spPr>
            <a:xfrm>
              <a:off x="3635654" y="0"/>
              <a:ext cx="518795" cy="482600"/>
            </a:xfrm>
            <a:prstGeom prst="rect">
              <a:avLst/>
            </a:prstGeom>
            <a:solidFill>
              <a:schemeClr val="accent3">
                <a:lumMod val="75000"/>
              </a:schemeClr>
            </a:solidFill>
            <a:ln w="25400" cap="flat" cmpd="sng" algn="ctr">
              <a:solidFill>
                <a:schemeClr val="accent3">
                  <a:lumMod val="75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Rectangle 19"/>
            <p:cNvSpPr/>
            <p:nvPr/>
          </p:nvSpPr>
          <p:spPr>
            <a:xfrm>
              <a:off x="4147718" y="0"/>
              <a:ext cx="518795" cy="482600"/>
            </a:xfrm>
            <a:prstGeom prst="rect">
              <a:avLst/>
            </a:prstGeom>
            <a:solidFill>
              <a:schemeClr val="accent3">
                <a:lumMod val="60000"/>
                <a:lumOff val="40000"/>
              </a:schemeClr>
            </a:solidFill>
            <a:ln w="25400" cap="flat" cmpd="sng" algn="ctr">
              <a:solidFill>
                <a:schemeClr val="accent3">
                  <a:lumMod val="60000"/>
                  <a:lumOff val="40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1" name="Rectangle 20"/>
            <p:cNvSpPr/>
            <p:nvPr/>
          </p:nvSpPr>
          <p:spPr>
            <a:xfrm>
              <a:off x="4667098" y="0"/>
              <a:ext cx="518795" cy="482600"/>
            </a:xfrm>
            <a:prstGeom prst="rect">
              <a:avLst/>
            </a:prstGeom>
            <a:solidFill>
              <a:schemeClr val="accent3">
                <a:lumMod val="75000"/>
              </a:schemeClr>
            </a:solidFill>
            <a:ln w="25400" cap="flat" cmpd="sng" algn="ctr">
              <a:solidFill>
                <a:schemeClr val="accent3">
                  <a:lumMod val="75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2" name="Rectangle 21"/>
            <p:cNvSpPr/>
            <p:nvPr/>
          </p:nvSpPr>
          <p:spPr>
            <a:xfrm>
              <a:off x="5186477" y="0"/>
              <a:ext cx="518795" cy="482600"/>
            </a:xfrm>
            <a:prstGeom prst="rect">
              <a:avLst/>
            </a:prstGeom>
            <a:solidFill>
              <a:schemeClr val="accent3">
                <a:lumMod val="60000"/>
                <a:lumOff val="40000"/>
              </a:schemeClr>
            </a:solidFill>
            <a:ln w="25400" cap="flat" cmpd="sng" algn="ctr">
              <a:solidFill>
                <a:schemeClr val="accent3">
                  <a:lumMod val="60000"/>
                  <a:lumOff val="40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3" name="Rectangle 22"/>
            <p:cNvSpPr/>
            <p:nvPr/>
          </p:nvSpPr>
          <p:spPr>
            <a:xfrm>
              <a:off x="5705856" y="0"/>
              <a:ext cx="518795" cy="482600"/>
            </a:xfrm>
            <a:prstGeom prst="rect">
              <a:avLst/>
            </a:prstGeom>
            <a:solidFill>
              <a:schemeClr val="accent3">
                <a:lumMod val="75000"/>
              </a:schemeClr>
            </a:solidFill>
            <a:ln w="25400" cap="flat" cmpd="sng" algn="ctr">
              <a:solidFill>
                <a:schemeClr val="accent3">
                  <a:lumMod val="75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pic>
        <p:nvPicPr>
          <p:cNvPr id="24" name="Picture 2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91034" y="6444318"/>
            <a:ext cx="1600200" cy="343170"/>
          </a:xfrm>
          <a:prstGeom prst="rect">
            <a:avLst/>
          </a:prstGeom>
        </p:spPr>
      </p:pic>
    </p:spTree>
    <p:extLst>
      <p:ext uri="{BB962C8B-B14F-4D97-AF65-F5344CB8AC3E}">
        <p14:creationId xmlns:p14="http://schemas.microsoft.com/office/powerpoint/2010/main" val="8198389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noFill/>
          <a:ln w="44450">
            <a:noFill/>
          </a:ln>
        </p:spPr>
        <p:txBody>
          <a:bodyPr>
            <a:normAutofit/>
          </a:bodyPr>
          <a:lstStyle/>
          <a:p>
            <a:r>
              <a:rPr lang="en-US" sz="6000" dirty="0" smtClean="0">
                <a:latin typeface="Franklin Gothic Demi" panose="020B0703020102020204" pitchFamily="34" charset="0"/>
              </a:rPr>
              <a:t>Storing Soybeans</a:t>
            </a:r>
            <a:endParaRPr lang="en-US" sz="6000" dirty="0">
              <a:latin typeface="Franklin Gothic Demi" panose="020B0703020102020204" pitchFamily="34" charset="0"/>
            </a:endParaRPr>
          </a:p>
        </p:txBody>
      </p:sp>
      <p:sp>
        <p:nvSpPr>
          <p:cNvPr id="4" name="Rounded Rectangle 3"/>
          <p:cNvSpPr/>
          <p:nvPr/>
        </p:nvSpPr>
        <p:spPr>
          <a:xfrm>
            <a:off x="381000" y="1392258"/>
            <a:ext cx="4114800" cy="4582044"/>
          </a:xfrm>
          <a:prstGeom prst="roundRect">
            <a:avLst/>
          </a:prstGeom>
          <a:solidFill>
            <a:schemeClr val="accent3">
              <a:lumMod val="5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4674577" y="1371600"/>
            <a:ext cx="4114800" cy="4602702"/>
          </a:xfrm>
          <a:prstGeom prst="roundRect">
            <a:avLst/>
          </a:prstGeom>
          <a:solidFill>
            <a:schemeClr val="accent3">
              <a:lumMod val="50000"/>
            </a:schemeClr>
          </a:solidFill>
          <a:ln w="38100">
            <a:solidFill>
              <a:schemeClr val="accent3">
                <a:lumMod val="50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cxnSp>
        <p:nvCxnSpPr>
          <p:cNvPr id="6" name="Straight Connector 5"/>
          <p:cNvCxnSpPr/>
          <p:nvPr/>
        </p:nvCxnSpPr>
        <p:spPr>
          <a:xfrm>
            <a:off x="495300" y="2504303"/>
            <a:ext cx="3886200" cy="0"/>
          </a:xfrm>
          <a:prstGeom prst="line">
            <a:avLst/>
          </a:prstGeom>
          <a:ln w="57150">
            <a:solidFill>
              <a:schemeClr val="bg1"/>
            </a:solidFill>
          </a:ln>
        </p:spPr>
        <p:style>
          <a:lnRef idx="1">
            <a:schemeClr val="accent5"/>
          </a:lnRef>
          <a:fillRef idx="0">
            <a:schemeClr val="accent5"/>
          </a:fillRef>
          <a:effectRef idx="0">
            <a:schemeClr val="accent5"/>
          </a:effectRef>
          <a:fontRef idx="minor">
            <a:schemeClr val="tx1"/>
          </a:fontRef>
        </p:style>
      </p:cxnSp>
      <p:cxnSp>
        <p:nvCxnSpPr>
          <p:cNvPr id="8" name="Straight Connector 7"/>
          <p:cNvCxnSpPr/>
          <p:nvPr/>
        </p:nvCxnSpPr>
        <p:spPr>
          <a:xfrm>
            <a:off x="4800600" y="2504303"/>
            <a:ext cx="3886200" cy="0"/>
          </a:xfrm>
          <a:prstGeom prst="line">
            <a:avLst/>
          </a:prstGeom>
          <a:ln w="57150">
            <a:solidFill>
              <a:schemeClr val="bg1"/>
            </a:solidFill>
          </a:ln>
        </p:spPr>
        <p:style>
          <a:lnRef idx="1">
            <a:schemeClr val="accent5"/>
          </a:lnRef>
          <a:fillRef idx="0">
            <a:schemeClr val="accent5"/>
          </a:fillRef>
          <a:effectRef idx="0">
            <a:schemeClr val="accent5"/>
          </a:effectRef>
          <a:fontRef idx="minor">
            <a:schemeClr val="tx1"/>
          </a:fontRef>
        </p:style>
      </p:cxnSp>
      <p:sp>
        <p:nvSpPr>
          <p:cNvPr id="9" name="TextBox 8"/>
          <p:cNvSpPr txBox="1"/>
          <p:nvPr/>
        </p:nvSpPr>
        <p:spPr>
          <a:xfrm>
            <a:off x="706315" y="1666103"/>
            <a:ext cx="3429000" cy="769441"/>
          </a:xfrm>
          <a:prstGeom prst="rect">
            <a:avLst/>
          </a:prstGeom>
          <a:noFill/>
        </p:spPr>
        <p:txBody>
          <a:bodyPr wrap="square" rtlCol="0">
            <a:spAutoFit/>
          </a:bodyPr>
          <a:lstStyle/>
          <a:p>
            <a:pPr algn="ctr"/>
            <a:r>
              <a:rPr lang="en-US" sz="4400" dirty="0" smtClean="0">
                <a:solidFill>
                  <a:schemeClr val="accent3">
                    <a:lumMod val="20000"/>
                    <a:lumOff val="80000"/>
                  </a:schemeClr>
                </a:solidFill>
                <a:latin typeface="Franklin Gothic Demi Cond" panose="020B0706030402020204" pitchFamily="34" charset="0"/>
              </a:rPr>
              <a:t>Uncooked</a:t>
            </a:r>
            <a:endParaRPr lang="en-US" sz="4400" dirty="0">
              <a:solidFill>
                <a:schemeClr val="accent3">
                  <a:lumMod val="20000"/>
                  <a:lumOff val="80000"/>
                </a:schemeClr>
              </a:solidFill>
              <a:latin typeface="Franklin Gothic Demi Cond" panose="020B0706030402020204" pitchFamily="34" charset="0"/>
            </a:endParaRPr>
          </a:p>
        </p:txBody>
      </p:sp>
      <p:sp>
        <p:nvSpPr>
          <p:cNvPr id="10" name="TextBox 9"/>
          <p:cNvSpPr txBox="1"/>
          <p:nvPr/>
        </p:nvSpPr>
        <p:spPr>
          <a:xfrm>
            <a:off x="4953000" y="1687594"/>
            <a:ext cx="3581400" cy="769441"/>
          </a:xfrm>
          <a:prstGeom prst="rect">
            <a:avLst/>
          </a:prstGeom>
          <a:noFill/>
        </p:spPr>
        <p:txBody>
          <a:bodyPr wrap="square" rtlCol="0">
            <a:spAutoFit/>
          </a:bodyPr>
          <a:lstStyle/>
          <a:p>
            <a:pPr algn="ctr"/>
            <a:r>
              <a:rPr lang="en-US" sz="4400" dirty="0" smtClean="0">
                <a:solidFill>
                  <a:schemeClr val="accent3">
                    <a:lumMod val="20000"/>
                    <a:lumOff val="80000"/>
                  </a:schemeClr>
                </a:solidFill>
                <a:latin typeface="Franklin Gothic Demi Cond" panose="020B0706030402020204" pitchFamily="34" charset="0"/>
              </a:rPr>
              <a:t>Cooked</a:t>
            </a:r>
            <a:endParaRPr lang="en-US" sz="4400" dirty="0">
              <a:solidFill>
                <a:schemeClr val="accent3">
                  <a:lumMod val="20000"/>
                  <a:lumOff val="80000"/>
                </a:schemeClr>
              </a:solidFill>
              <a:latin typeface="Franklin Gothic Demi Cond" panose="020B0706030402020204" pitchFamily="34" charset="0"/>
            </a:endParaRPr>
          </a:p>
        </p:txBody>
      </p:sp>
      <p:sp>
        <p:nvSpPr>
          <p:cNvPr id="11" name="TextBox 10"/>
          <p:cNvSpPr txBox="1"/>
          <p:nvPr/>
        </p:nvSpPr>
        <p:spPr>
          <a:xfrm>
            <a:off x="524607" y="2557982"/>
            <a:ext cx="3792415" cy="3416320"/>
          </a:xfrm>
          <a:prstGeom prst="rect">
            <a:avLst/>
          </a:prstGeom>
          <a:noFill/>
        </p:spPr>
        <p:txBody>
          <a:bodyPr wrap="square" rtlCol="0">
            <a:spAutoFit/>
          </a:bodyPr>
          <a:lstStyle/>
          <a:p>
            <a:pPr algn="ctr"/>
            <a:r>
              <a:rPr lang="en-US" sz="3600" dirty="0">
                <a:solidFill>
                  <a:schemeClr val="bg1"/>
                </a:solidFill>
                <a:latin typeface="Franklin Gothic Demi" pitchFamily="34" charset="0"/>
              </a:rPr>
              <a:t>Store dry, uncooked </a:t>
            </a:r>
            <a:r>
              <a:rPr lang="en-US" sz="3600" dirty="0" smtClean="0">
                <a:solidFill>
                  <a:schemeClr val="bg1"/>
                </a:solidFill>
                <a:latin typeface="Franklin Gothic Demi" pitchFamily="34" charset="0"/>
              </a:rPr>
              <a:t>soybeans </a:t>
            </a:r>
            <a:r>
              <a:rPr lang="en-US" sz="3600" dirty="0">
                <a:solidFill>
                  <a:schemeClr val="bg1"/>
                </a:solidFill>
                <a:latin typeface="Franklin Gothic Demi" pitchFamily="34" charset="0"/>
              </a:rPr>
              <a:t>in a sealed container in a cool, dry place. </a:t>
            </a:r>
          </a:p>
        </p:txBody>
      </p:sp>
      <p:sp>
        <p:nvSpPr>
          <p:cNvPr id="12" name="TextBox 11"/>
          <p:cNvSpPr txBox="1"/>
          <p:nvPr/>
        </p:nvSpPr>
        <p:spPr>
          <a:xfrm>
            <a:off x="4788877" y="2557982"/>
            <a:ext cx="3886200" cy="2862322"/>
          </a:xfrm>
          <a:prstGeom prst="rect">
            <a:avLst/>
          </a:prstGeom>
          <a:noFill/>
        </p:spPr>
        <p:txBody>
          <a:bodyPr wrap="square" rtlCol="0">
            <a:spAutoFit/>
          </a:bodyPr>
          <a:lstStyle/>
          <a:p>
            <a:pPr algn="ctr"/>
            <a:r>
              <a:rPr lang="en-US" sz="3600" dirty="0">
                <a:solidFill>
                  <a:schemeClr val="bg1"/>
                </a:solidFill>
                <a:latin typeface="Franklin Gothic Demi" pitchFamily="34" charset="0"/>
              </a:rPr>
              <a:t>Refrigerate leftovers at </a:t>
            </a:r>
            <a:endParaRPr lang="en-US" sz="3600" dirty="0" smtClean="0">
              <a:solidFill>
                <a:schemeClr val="bg1"/>
              </a:solidFill>
              <a:latin typeface="Franklin Gothic Demi" pitchFamily="34" charset="0"/>
            </a:endParaRPr>
          </a:p>
          <a:p>
            <a:pPr algn="ctr"/>
            <a:r>
              <a:rPr lang="en-US" sz="3600" dirty="0" smtClean="0">
                <a:solidFill>
                  <a:schemeClr val="bg1"/>
                </a:solidFill>
                <a:latin typeface="Franklin Gothic Demi" pitchFamily="34" charset="0"/>
              </a:rPr>
              <a:t>40 </a:t>
            </a:r>
            <a:r>
              <a:rPr lang="en-US" sz="3600" dirty="0">
                <a:solidFill>
                  <a:schemeClr val="bg1"/>
                </a:solidFill>
                <a:latin typeface="Franklin Gothic Demi" pitchFamily="34" charset="0"/>
              </a:rPr>
              <a:t>degrees F </a:t>
            </a:r>
          </a:p>
          <a:p>
            <a:pPr algn="ctr"/>
            <a:r>
              <a:rPr lang="en-US" sz="3600" dirty="0">
                <a:solidFill>
                  <a:schemeClr val="bg1"/>
                </a:solidFill>
                <a:latin typeface="Franklin Gothic Demi" pitchFamily="34" charset="0"/>
              </a:rPr>
              <a:t>and use within three days.</a:t>
            </a:r>
          </a:p>
        </p:txBody>
      </p:sp>
      <p:grpSp>
        <p:nvGrpSpPr>
          <p:cNvPr id="13" name="Group 12"/>
          <p:cNvGrpSpPr/>
          <p:nvPr/>
        </p:nvGrpSpPr>
        <p:grpSpPr>
          <a:xfrm>
            <a:off x="-21337" y="6195060"/>
            <a:ext cx="9171135" cy="662940"/>
            <a:chOff x="0" y="0"/>
            <a:chExt cx="6224651" cy="482803"/>
          </a:xfrm>
        </p:grpSpPr>
        <p:sp>
          <p:nvSpPr>
            <p:cNvPr id="14" name="Rectangle 13"/>
            <p:cNvSpPr/>
            <p:nvPr/>
          </p:nvSpPr>
          <p:spPr>
            <a:xfrm>
              <a:off x="0" y="0"/>
              <a:ext cx="519379" cy="482803"/>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Rectangle 14"/>
            <p:cNvSpPr/>
            <p:nvPr/>
          </p:nvSpPr>
          <p:spPr>
            <a:xfrm>
              <a:off x="519379" y="0"/>
              <a:ext cx="518795" cy="482600"/>
            </a:xfrm>
            <a:prstGeom prst="rect">
              <a:avLst/>
            </a:prstGeom>
            <a:solidFill>
              <a:schemeClr val="accent3">
                <a:lumMod val="75000"/>
              </a:schemeClr>
            </a:solidFill>
            <a:ln w="25400" cap="flat" cmpd="sng" algn="ctr">
              <a:solidFill>
                <a:schemeClr val="accent3">
                  <a:lumMod val="75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Rectangle 15"/>
            <p:cNvSpPr/>
            <p:nvPr/>
          </p:nvSpPr>
          <p:spPr>
            <a:xfrm>
              <a:off x="1038758" y="0"/>
              <a:ext cx="518795" cy="482600"/>
            </a:xfrm>
            <a:prstGeom prst="rect">
              <a:avLst/>
            </a:prstGeom>
            <a:solidFill>
              <a:schemeClr val="accent3">
                <a:lumMod val="60000"/>
                <a:lumOff val="40000"/>
              </a:schemeClr>
            </a:solidFill>
            <a:ln w="25400" cap="flat" cmpd="sng" algn="ctr">
              <a:solidFill>
                <a:schemeClr val="accent3">
                  <a:lumMod val="60000"/>
                  <a:lumOff val="40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Rectangle 16"/>
            <p:cNvSpPr/>
            <p:nvPr/>
          </p:nvSpPr>
          <p:spPr>
            <a:xfrm>
              <a:off x="1558138" y="0"/>
              <a:ext cx="518795" cy="482600"/>
            </a:xfrm>
            <a:prstGeom prst="rect">
              <a:avLst/>
            </a:prstGeom>
            <a:solidFill>
              <a:schemeClr val="accent3">
                <a:lumMod val="75000"/>
              </a:schemeClr>
            </a:solidFill>
            <a:ln w="25400" cap="flat" cmpd="sng" algn="ctr">
              <a:solidFill>
                <a:schemeClr val="accent3">
                  <a:lumMod val="75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 name="Rectangle 17"/>
            <p:cNvSpPr/>
            <p:nvPr/>
          </p:nvSpPr>
          <p:spPr>
            <a:xfrm>
              <a:off x="2077517" y="0"/>
              <a:ext cx="518795" cy="482600"/>
            </a:xfrm>
            <a:prstGeom prst="rect">
              <a:avLst/>
            </a:prstGeom>
            <a:solidFill>
              <a:schemeClr val="accent3">
                <a:lumMod val="60000"/>
                <a:lumOff val="40000"/>
              </a:schemeClr>
            </a:solidFill>
            <a:ln w="25400" cap="flat" cmpd="sng" algn="ctr">
              <a:solidFill>
                <a:schemeClr val="accent3">
                  <a:lumMod val="60000"/>
                  <a:lumOff val="40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 name="Rectangle 18"/>
            <p:cNvSpPr/>
            <p:nvPr/>
          </p:nvSpPr>
          <p:spPr>
            <a:xfrm>
              <a:off x="2596896" y="0"/>
              <a:ext cx="518795" cy="482600"/>
            </a:xfrm>
            <a:prstGeom prst="rect">
              <a:avLst/>
            </a:prstGeom>
            <a:solidFill>
              <a:schemeClr val="accent3">
                <a:lumMod val="75000"/>
              </a:schemeClr>
            </a:solidFill>
            <a:ln w="25400" cap="flat" cmpd="sng" algn="ctr">
              <a:solidFill>
                <a:schemeClr val="accent3">
                  <a:lumMod val="75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Rectangle 19"/>
            <p:cNvSpPr/>
            <p:nvPr/>
          </p:nvSpPr>
          <p:spPr>
            <a:xfrm>
              <a:off x="3116275" y="0"/>
              <a:ext cx="518795" cy="482600"/>
            </a:xfrm>
            <a:prstGeom prst="rect">
              <a:avLst/>
            </a:prstGeom>
            <a:solidFill>
              <a:schemeClr val="accent3">
                <a:lumMod val="60000"/>
                <a:lumOff val="40000"/>
              </a:schemeClr>
            </a:solidFill>
            <a:ln w="25400" cap="flat" cmpd="sng" algn="ctr">
              <a:solidFill>
                <a:schemeClr val="accent3">
                  <a:lumMod val="60000"/>
                  <a:lumOff val="40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1" name="Rectangle 20"/>
            <p:cNvSpPr/>
            <p:nvPr/>
          </p:nvSpPr>
          <p:spPr>
            <a:xfrm>
              <a:off x="3635654" y="0"/>
              <a:ext cx="518795" cy="482600"/>
            </a:xfrm>
            <a:prstGeom prst="rect">
              <a:avLst/>
            </a:prstGeom>
            <a:solidFill>
              <a:schemeClr val="accent3">
                <a:lumMod val="75000"/>
              </a:schemeClr>
            </a:solidFill>
            <a:ln w="25400" cap="flat" cmpd="sng" algn="ctr">
              <a:solidFill>
                <a:schemeClr val="accent3">
                  <a:lumMod val="75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2" name="Rectangle 21"/>
            <p:cNvSpPr/>
            <p:nvPr/>
          </p:nvSpPr>
          <p:spPr>
            <a:xfrm>
              <a:off x="4147718" y="0"/>
              <a:ext cx="518795" cy="482600"/>
            </a:xfrm>
            <a:prstGeom prst="rect">
              <a:avLst/>
            </a:prstGeom>
            <a:solidFill>
              <a:schemeClr val="accent3">
                <a:lumMod val="60000"/>
                <a:lumOff val="40000"/>
              </a:schemeClr>
            </a:solidFill>
            <a:ln w="25400" cap="flat" cmpd="sng" algn="ctr">
              <a:solidFill>
                <a:schemeClr val="accent3">
                  <a:lumMod val="60000"/>
                  <a:lumOff val="40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3" name="Rectangle 22"/>
            <p:cNvSpPr/>
            <p:nvPr/>
          </p:nvSpPr>
          <p:spPr>
            <a:xfrm>
              <a:off x="4667098" y="0"/>
              <a:ext cx="518795" cy="482600"/>
            </a:xfrm>
            <a:prstGeom prst="rect">
              <a:avLst/>
            </a:prstGeom>
            <a:solidFill>
              <a:schemeClr val="accent3">
                <a:lumMod val="75000"/>
              </a:schemeClr>
            </a:solidFill>
            <a:ln w="25400" cap="flat" cmpd="sng" algn="ctr">
              <a:solidFill>
                <a:schemeClr val="accent3">
                  <a:lumMod val="75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4" name="Rectangle 23"/>
            <p:cNvSpPr/>
            <p:nvPr/>
          </p:nvSpPr>
          <p:spPr>
            <a:xfrm>
              <a:off x="5186477" y="0"/>
              <a:ext cx="518795" cy="482600"/>
            </a:xfrm>
            <a:prstGeom prst="rect">
              <a:avLst/>
            </a:prstGeom>
            <a:solidFill>
              <a:schemeClr val="accent3">
                <a:lumMod val="60000"/>
                <a:lumOff val="40000"/>
              </a:schemeClr>
            </a:solidFill>
            <a:ln w="25400" cap="flat" cmpd="sng" algn="ctr">
              <a:solidFill>
                <a:schemeClr val="accent3">
                  <a:lumMod val="60000"/>
                  <a:lumOff val="40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5" name="Rectangle 24"/>
            <p:cNvSpPr/>
            <p:nvPr/>
          </p:nvSpPr>
          <p:spPr>
            <a:xfrm>
              <a:off x="5705856" y="0"/>
              <a:ext cx="518795" cy="482600"/>
            </a:xfrm>
            <a:prstGeom prst="rect">
              <a:avLst/>
            </a:prstGeom>
            <a:solidFill>
              <a:schemeClr val="accent3">
                <a:lumMod val="75000"/>
              </a:schemeClr>
            </a:solidFill>
            <a:ln w="25400" cap="flat" cmpd="sng" algn="ctr">
              <a:solidFill>
                <a:schemeClr val="accent3">
                  <a:lumMod val="75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pic>
        <p:nvPicPr>
          <p:cNvPr id="26" name="Picture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034" y="6444318"/>
            <a:ext cx="1600200" cy="343170"/>
          </a:xfrm>
          <a:prstGeom prst="rect">
            <a:avLst/>
          </a:prstGeom>
        </p:spPr>
      </p:pic>
    </p:spTree>
    <p:extLst>
      <p:ext uri="{BB962C8B-B14F-4D97-AF65-F5344CB8AC3E}">
        <p14:creationId xmlns:p14="http://schemas.microsoft.com/office/powerpoint/2010/main" val="17373391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noGrp="1"/>
          </p:cNvSpPr>
          <p:nvPr>
            <p:ph type="title"/>
          </p:nvPr>
        </p:nvSpPr>
        <p:spPr>
          <a:prstGeom prst="rect">
            <a:avLst/>
          </a:prstGeom>
          <a:solidFill>
            <a:schemeClr val="accent3">
              <a:lumMod val="75000"/>
            </a:schemeClr>
          </a:solidFill>
          <a:ln w="44450" cap="flat" cmpd="sng" algn="ctr">
            <a:noFill/>
            <a:prstDash val="solid"/>
          </a:ln>
          <a:effectLst/>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dirty="0" smtClean="0">
                <a:solidFill>
                  <a:schemeClr val="bg1"/>
                </a:solidFill>
                <a:latin typeface="Franklin Gothic Demi" panose="020B0703020102020204" pitchFamily="34" charset="0"/>
              </a:rPr>
              <a:t>T</a:t>
            </a:r>
            <a:r>
              <a:rPr lang="en-US" sz="4000" cap="none" dirty="0" smtClean="0">
                <a:solidFill>
                  <a:schemeClr val="bg1"/>
                </a:solidFill>
                <a:latin typeface="Franklin Gothic Demi" panose="020B0703020102020204" pitchFamily="34" charset="0"/>
              </a:rPr>
              <a:t>op</a:t>
            </a:r>
            <a:r>
              <a:rPr lang="en-US" sz="4000" dirty="0" smtClean="0">
                <a:solidFill>
                  <a:schemeClr val="bg1"/>
                </a:solidFill>
                <a:latin typeface="Franklin Gothic Demi" panose="020B0703020102020204" pitchFamily="34" charset="0"/>
              </a:rPr>
              <a:t> 10 R</a:t>
            </a:r>
            <a:r>
              <a:rPr lang="en-US" sz="4000" cap="none" dirty="0" smtClean="0">
                <a:solidFill>
                  <a:schemeClr val="bg1"/>
                </a:solidFill>
                <a:latin typeface="Franklin Gothic Demi" panose="020B0703020102020204" pitchFamily="34" charset="0"/>
              </a:rPr>
              <a:t>easons to Use </a:t>
            </a:r>
            <a:r>
              <a:rPr lang="en-US" sz="4000" dirty="0" smtClean="0">
                <a:solidFill>
                  <a:schemeClr val="bg1"/>
                </a:solidFill>
                <a:latin typeface="Franklin Gothic Demi" panose="020B0703020102020204" pitchFamily="34" charset="0"/>
              </a:rPr>
              <a:t>s</a:t>
            </a:r>
            <a:r>
              <a:rPr lang="en-US" sz="4000" cap="none" dirty="0" smtClean="0">
                <a:solidFill>
                  <a:schemeClr val="bg1"/>
                </a:solidFill>
                <a:latin typeface="Franklin Gothic Demi" panose="020B0703020102020204" pitchFamily="34" charset="0"/>
              </a:rPr>
              <a:t>oybeans</a:t>
            </a:r>
            <a:endParaRPr kumimoji="0" lang="en-US" sz="4000" i="0" u="none" strike="noStrike" kern="1200" cap="none" spc="0" normalizeH="0" baseline="0" noProof="0" dirty="0">
              <a:ln>
                <a:noFill/>
              </a:ln>
              <a:solidFill>
                <a:schemeClr val="bg1"/>
              </a:solidFill>
              <a:effectLst/>
              <a:uLnTx/>
              <a:uFillTx/>
              <a:latin typeface="Franklin Gothic Demi" panose="020B0703020102020204" pitchFamily="34" charset="0"/>
            </a:endParaRPr>
          </a:p>
        </p:txBody>
      </p:sp>
      <p:grpSp>
        <p:nvGrpSpPr>
          <p:cNvPr id="4" name="Group 3"/>
          <p:cNvGrpSpPr/>
          <p:nvPr/>
        </p:nvGrpSpPr>
        <p:grpSpPr>
          <a:xfrm>
            <a:off x="0" y="1600200"/>
            <a:ext cx="9171135" cy="662940"/>
            <a:chOff x="0" y="0"/>
            <a:chExt cx="6224651" cy="482803"/>
          </a:xfrm>
        </p:grpSpPr>
        <p:sp>
          <p:nvSpPr>
            <p:cNvPr id="5" name="Rectangle 4"/>
            <p:cNvSpPr/>
            <p:nvPr/>
          </p:nvSpPr>
          <p:spPr>
            <a:xfrm>
              <a:off x="0" y="0"/>
              <a:ext cx="519379" cy="482803"/>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Rectangle 5"/>
            <p:cNvSpPr/>
            <p:nvPr/>
          </p:nvSpPr>
          <p:spPr>
            <a:xfrm>
              <a:off x="519379" y="0"/>
              <a:ext cx="518795" cy="482600"/>
            </a:xfrm>
            <a:prstGeom prst="rect">
              <a:avLst/>
            </a:prstGeom>
            <a:solidFill>
              <a:schemeClr val="accent3">
                <a:lumMod val="75000"/>
              </a:schemeClr>
            </a:solidFill>
            <a:ln w="25400" cap="flat" cmpd="sng" algn="ctr">
              <a:solidFill>
                <a:schemeClr val="accent3">
                  <a:lumMod val="75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Rectangle 6"/>
            <p:cNvSpPr/>
            <p:nvPr/>
          </p:nvSpPr>
          <p:spPr>
            <a:xfrm>
              <a:off x="1038758" y="0"/>
              <a:ext cx="518795" cy="482600"/>
            </a:xfrm>
            <a:prstGeom prst="rect">
              <a:avLst/>
            </a:prstGeom>
            <a:solidFill>
              <a:schemeClr val="accent3">
                <a:lumMod val="60000"/>
                <a:lumOff val="40000"/>
              </a:schemeClr>
            </a:solidFill>
            <a:ln w="25400" cap="flat" cmpd="sng" algn="ctr">
              <a:solidFill>
                <a:schemeClr val="accent3">
                  <a:lumMod val="60000"/>
                  <a:lumOff val="40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Rectangle 7"/>
            <p:cNvSpPr/>
            <p:nvPr/>
          </p:nvSpPr>
          <p:spPr>
            <a:xfrm>
              <a:off x="1558138" y="0"/>
              <a:ext cx="518795" cy="482600"/>
            </a:xfrm>
            <a:prstGeom prst="rect">
              <a:avLst/>
            </a:prstGeom>
            <a:solidFill>
              <a:schemeClr val="accent3">
                <a:lumMod val="75000"/>
              </a:schemeClr>
            </a:solidFill>
            <a:ln w="25400" cap="flat" cmpd="sng" algn="ctr">
              <a:solidFill>
                <a:schemeClr val="accent3">
                  <a:lumMod val="75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Rectangle 9"/>
            <p:cNvSpPr/>
            <p:nvPr/>
          </p:nvSpPr>
          <p:spPr>
            <a:xfrm>
              <a:off x="2077517" y="0"/>
              <a:ext cx="518795" cy="482600"/>
            </a:xfrm>
            <a:prstGeom prst="rect">
              <a:avLst/>
            </a:prstGeom>
            <a:solidFill>
              <a:schemeClr val="accent3">
                <a:lumMod val="60000"/>
                <a:lumOff val="40000"/>
              </a:schemeClr>
            </a:solidFill>
            <a:ln w="25400" cap="flat" cmpd="sng" algn="ctr">
              <a:solidFill>
                <a:schemeClr val="accent3">
                  <a:lumMod val="60000"/>
                  <a:lumOff val="40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Rectangle 10"/>
            <p:cNvSpPr/>
            <p:nvPr/>
          </p:nvSpPr>
          <p:spPr>
            <a:xfrm>
              <a:off x="2596896" y="0"/>
              <a:ext cx="518795" cy="482600"/>
            </a:xfrm>
            <a:prstGeom prst="rect">
              <a:avLst/>
            </a:prstGeom>
            <a:solidFill>
              <a:schemeClr val="accent3">
                <a:lumMod val="75000"/>
              </a:schemeClr>
            </a:solidFill>
            <a:ln w="25400" cap="flat" cmpd="sng" algn="ctr">
              <a:solidFill>
                <a:schemeClr val="accent3">
                  <a:lumMod val="75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Rectangle 11"/>
            <p:cNvSpPr/>
            <p:nvPr/>
          </p:nvSpPr>
          <p:spPr>
            <a:xfrm>
              <a:off x="3116275" y="0"/>
              <a:ext cx="518795" cy="482600"/>
            </a:xfrm>
            <a:prstGeom prst="rect">
              <a:avLst/>
            </a:prstGeom>
            <a:solidFill>
              <a:schemeClr val="accent3">
                <a:lumMod val="60000"/>
                <a:lumOff val="40000"/>
              </a:schemeClr>
            </a:solidFill>
            <a:ln w="25400" cap="flat" cmpd="sng" algn="ctr">
              <a:solidFill>
                <a:schemeClr val="accent3">
                  <a:lumMod val="60000"/>
                  <a:lumOff val="40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Rectangle 12"/>
            <p:cNvSpPr/>
            <p:nvPr/>
          </p:nvSpPr>
          <p:spPr>
            <a:xfrm>
              <a:off x="3635654" y="0"/>
              <a:ext cx="518795" cy="482600"/>
            </a:xfrm>
            <a:prstGeom prst="rect">
              <a:avLst/>
            </a:prstGeom>
            <a:solidFill>
              <a:schemeClr val="accent3">
                <a:lumMod val="75000"/>
              </a:schemeClr>
            </a:solidFill>
            <a:ln w="25400" cap="flat" cmpd="sng" algn="ctr">
              <a:solidFill>
                <a:schemeClr val="accent3">
                  <a:lumMod val="75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Rectangle 13"/>
            <p:cNvSpPr/>
            <p:nvPr/>
          </p:nvSpPr>
          <p:spPr>
            <a:xfrm>
              <a:off x="4147718" y="0"/>
              <a:ext cx="518795" cy="482600"/>
            </a:xfrm>
            <a:prstGeom prst="rect">
              <a:avLst/>
            </a:prstGeom>
            <a:solidFill>
              <a:schemeClr val="accent3">
                <a:lumMod val="60000"/>
                <a:lumOff val="40000"/>
              </a:schemeClr>
            </a:solidFill>
            <a:ln w="25400" cap="flat" cmpd="sng" algn="ctr">
              <a:solidFill>
                <a:schemeClr val="accent3">
                  <a:lumMod val="60000"/>
                  <a:lumOff val="40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Rectangle 14"/>
            <p:cNvSpPr/>
            <p:nvPr/>
          </p:nvSpPr>
          <p:spPr>
            <a:xfrm>
              <a:off x="4667098" y="0"/>
              <a:ext cx="518795" cy="482600"/>
            </a:xfrm>
            <a:prstGeom prst="rect">
              <a:avLst/>
            </a:prstGeom>
            <a:solidFill>
              <a:schemeClr val="accent3">
                <a:lumMod val="75000"/>
              </a:schemeClr>
            </a:solidFill>
            <a:ln w="25400" cap="flat" cmpd="sng" algn="ctr">
              <a:solidFill>
                <a:schemeClr val="accent3">
                  <a:lumMod val="75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Rectangle 15"/>
            <p:cNvSpPr/>
            <p:nvPr/>
          </p:nvSpPr>
          <p:spPr>
            <a:xfrm>
              <a:off x="5186477" y="0"/>
              <a:ext cx="518795" cy="482600"/>
            </a:xfrm>
            <a:prstGeom prst="rect">
              <a:avLst/>
            </a:prstGeom>
            <a:solidFill>
              <a:schemeClr val="accent3">
                <a:lumMod val="60000"/>
                <a:lumOff val="40000"/>
              </a:schemeClr>
            </a:solidFill>
            <a:ln w="25400" cap="flat" cmpd="sng" algn="ctr">
              <a:solidFill>
                <a:schemeClr val="accent3">
                  <a:lumMod val="60000"/>
                  <a:lumOff val="40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Rectangle 16"/>
            <p:cNvSpPr/>
            <p:nvPr/>
          </p:nvSpPr>
          <p:spPr>
            <a:xfrm>
              <a:off x="5705856" y="0"/>
              <a:ext cx="518795" cy="482600"/>
            </a:xfrm>
            <a:prstGeom prst="rect">
              <a:avLst/>
            </a:prstGeom>
            <a:solidFill>
              <a:schemeClr val="accent3">
                <a:lumMod val="75000"/>
              </a:schemeClr>
            </a:solidFill>
            <a:ln w="25400" cap="flat" cmpd="sng" algn="ctr">
              <a:solidFill>
                <a:schemeClr val="accent3">
                  <a:lumMod val="75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aphicFrame>
        <p:nvGraphicFramePr>
          <p:cNvPr id="3" name="Content Placeholder 2"/>
          <p:cNvGraphicFramePr>
            <a:graphicFrameLocks noGrp="1"/>
          </p:cNvGraphicFramePr>
          <p:nvPr>
            <p:ph sz="half" idx="1"/>
            <p:extLst>
              <p:ext uri="{D42A27DB-BD31-4B8C-83A1-F6EECF244321}">
                <p14:modId xmlns:p14="http://schemas.microsoft.com/office/powerpoint/2010/main" val="920582887"/>
              </p:ext>
            </p:extLst>
          </p:nvPr>
        </p:nvGraphicFramePr>
        <p:xfrm>
          <a:off x="183118" y="1828800"/>
          <a:ext cx="8839200" cy="54716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1034" y="6444318"/>
            <a:ext cx="1600200" cy="343170"/>
          </a:xfrm>
          <a:prstGeom prst="rect">
            <a:avLst/>
          </a:prstGeom>
        </p:spPr>
      </p:pic>
    </p:spTree>
    <p:extLst>
      <p:ext uri="{BB962C8B-B14F-4D97-AF65-F5344CB8AC3E}">
        <p14:creationId xmlns:p14="http://schemas.microsoft.com/office/powerpoint/2010/main" val="5917604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50000"/>
            </a:schemeClr>
          </a:solidFill>
          <a:ln w="44450">
            <a:solidFill>
              <a:schemeClr val="accent3">
                <a:lumMod val="50000"/>
              </a:schemeClr>
            </a:solidFill>
          </a:ln>
        </p:spPr>
        <p:txBody>
          <a:bodyPr>
            <a:normAutofit/>
          </a:bodyPr>
          <a:lstStyle/>
          <a:p>
            <a:r>
              <a:rPr lang="en-US" sz="5400" dirty="0" smtClean="0">
                <a:solidFill>
                  <a:schemeClr val="bg1"/>
                </a:solidFill>
                <a:latin typeface="Franklin Gothic Demi" panose="020B0703020102020204" pitchFamily="34" charset="0"/>
              </a:rPr>
              <a:t>Additional Information</a:t>
            </a:r>
            <a:endParaRPr lang="en-US" sz="5400" dirty="0">
              <a:solidFill>
                <a:schemeClr val="bg1"/>
              </a:solidFill>
              <a:latin typeface="Franklin Gothic Demi" panose="020B0703020102020204" pitchFamily="34" charset="0"/>
            </a:endParaRPr>
          </a:p>
        </p:txBody>
      </p:sp>
      <p:sp>
        <p:nvSpPr>
          <p:cNvPr id="3" name="Content Placeholder 2"/>
          <p:cNvSpPr>
            <a:spLocks noGrp="1"/>
          </p:cNvSpPr>
          <p:nvPr>
            <p:ph idx="1"/>
          </p:nvPr>
        </p:nvSpPr>
        <p:spPr>
          <a:xfrm>
            <a:off x="457200" y="1600200"/>
            <a:ext cx="5257800" cy="4525963"/>
          </a:xfrm>
        </p:spPr>
        <p:txBody>
          <a:bodyPr>
            <a:normAutofit fontScale="70000" lnSpcReduction="20000"/>
          </a:bodyPr>
          <a:lstStyle/>
          <a:p>
            <a:pPr marL="0" indent="0">
              <a:buNone/>
            </a:pPr>
            <a:r>
              <a:rPr lang="en-US" dirty="0" smtClean="0"/>
              <a:t>NDSU Extension Service</a:t>
            </a:r>
          </a:p>
          <a:p>
            <a:pPr marL="0" indent="0">
              <a:buNone/>
            </a:pPr>
            <a:r>
              <a:rPr lang="en-US" dirty="0">
                <a:solidFill>
                  <a:srgbClr val="7030A0"/>
                </a:solidFill>
                <a:hlinkClick r:id="rId3"/>
              </a:rPr>
              <a:t>www.ag.ndsu.edu/food</a:t>
            </a:r>
            <a:endParaRPr lang="en-US" dirty="0">
              <a:solidFill>
                <a:srgbClr val="7030A0"/>
              </a:solidFill>
            </a:endParaRPr>
          </a:p>
          <a:p>
            <a:pPr marL="0" indent="0">
              <a:buNone/>
            </a:pPr>
            <a:endParaRPr lang="en-US" dirty="0" smtClean="0"/>
          </a:p>
          <a:p>
            <a:pPr marL="0" indent="0">
              <a:buNone/>
            </a:pPr>
            <a:r>
              <a:rPr lang="en-US" dirty="0" smtClean="0"/>
              <a:t>MyPlate Website</a:t>
            </a:r>
          </a:p>
          <a:p>
            <a:pPr marL="0" indent="0">
              <a:buNone/>
            </a:pPr>
            <a:r>
              <a:rPr lang="en-US" dirty="0">
                <a:solidFill>
                  <a:srgbClr val="0070C0"/>
                </a:solidFill>
                <a:hlinkClick r:id="rId4"/>
              </a:rPr>
              <a:t>www.choosemyplate.gov</a:t>
            </a:r>
            <a:r>
              <a:rPr lang="en-US" dirty="0">
                <a:solidFill>
                  <a:srgbClr val="0070C0"/>
                </a:solidFill>
              </a:rPr>
              <a:t> </a:t>
            </a:r>
            <a:endParaRPr lang="en-US" dirty="0"/>
          </a:p>
          <a:p>
            <a:pPr marL="0" indent="0">
              <a:buNone/>
            </a:pPr>
            <a:endParaRPr lang="en-US" dirty="0" smtClean="0"/>
          </a:p>
          <a:p>
            <a:pPr marL="0" indent="0">
              <a:buNone/>
            </a:pPr>
            <a:r>
              <a:rPr lang="en-US" dirty="0" smtClean="0"/>
              <a:t>American Soybean Association</a:t>
            </a:r>
          </a:p>
          <a:p>
            <a:pPr marL="0" indent="0">
              <a:buNone/>
            </a:pPr>
            <a:r>
              <a:rPr lang="en-US" dirty="0">
                <a:hlinkClick r:id="rId5"/>
              </a:rPr>
              <a:t>https://soygrowers.com</a:t>
            </a:r>
            <a:r>
              <a:rPr lang="en-US" dirty="0" smtClean="0">
                <a:hlinkClick r:id="rId5"/>
              </a:rPr>
              <a:t>/</a:t>
            </a:r>
            <a:r>
              <a:rPr lang="en-US" dirty="0" smtClean="0"/>
              <a:t> </a:t>
            </a:r>
          </a:p>
          <a:p>
            <a:pPr marL="0" indent="0">
              <a:buNone/>
            </a:pPr>
            <a:endParaRPr lang="en-US" dirty="0"/>
          </a:p>
          <a:p>
            <a:pPr marL="0" indent="0">
              <a:buNone/>
            </a:pPr>
            <a:r>
              <a:rPr lang="en-US" dirty="0" smtClean="0"/>
              <a:t>United Soybean Board</a:t>
            </a:r>
          </a:p>
          <a:p>
            <a:pPr marL="0" indent="0">
              <a:buNone/>
            </a:pPr>
            <a:r>
              <a:rPr lang="en-US" u="sng" dirty="0" smtClean="0">
                <a:solidFill>
                  <a:srgbClr val="0000FF"/>
                </a:solidFill>
              </a:rPr>
              <a:t>www.soyconnection.com/health_nutrition/health-fact-sheets/soy-heart-health/health-claim-guide</a:t>
            </a:r>
          </a:p>
          <a:p>
            <a:pPr marL="0" indent="0">
              <a:buNone/>
            </a:pPr>
            <a:endParaRPr lang="en-US" dirty="0"/>
          </a:p>
          <a:p>
            <a:pPr marL="0" indent="0">
              <a:buNone/>
            </a:pPr>
            <a:endParaRPr lang="en-US" dirty="0"/>
          </a:p>
        </p:txBody>
      </p:sp>
      <p:sp>
        <p:nvSpPr>
          <p:cNvPr id="4" name="TextBox 3"/>
          <p:cNvSpPr txBox="1"/>
          <p:nvPr/>
        </p:nvSpPr>
        <p:spPr>
          <a:xfrm>
            <a:off x="5514975" y="1513073"/>
            <a:ext cx="2857500" cy="2492990"/>
          </a:xfrm>
          <a:prstGeom prst="rect">
            <a:avLst/>
          </a:prstGeom>
          <a:noFill/>
        </p:spPr>
        <p:txBody>
          <a:bodyPr wrap="square" rtlCol="0">
            <a:spAutoFit/>
          </a:bodyPr>
          <a:lstStyle/>
          <a:p>
            <a:pPr algn="ctr"/>
            <a:r>
              <a:rPr lang="en-US" sz="2600" dirty="0" smtClean="0">
                <a:solidFill>
                  <a:schemeClr val="bg2">
                    <a:lumMod val="25000"/>
                  </a:schemeClr>
                </a:solidFill>
                <a:latin typeface="Arial" panose="020B0604020202020204" pitchFamily="34" charset="0"/>
                <a:cs typeface="Arial" panose="020B0604020202020204" pitchFamily="34" charset="0"/>
              </a:rPr>
              <a:t>This project was made </a:t>
            </a:r>
            <a:r>
              <a:rPr lang="en-US" sz="2600" dirty="0">
                <a:solidFill>
                  <a:schemeClr val="bg2">
                    <a:lumMod val="25000"/>
                  </a:schemeClr>
                </a:solidFill>
                <a:latin typeface="Arial" panose="020B0604020202020204" pitchFamily="34" charset="0"/>
                <a:cs typeface="Arial" panose="020B0604020202020204" pitchFamily="34" charset="0"/>
              </a:rPr>
              <a:t>possible in part with funding from the North Dakota Soybean </a:t>
            </a:r>
            <a:r>
              <a:rPr lang="en-US" sz="2600" dirty="0" smtClean="0">
                <a:solidFill>
                  <a:schemeClr val="bg2">
                    <a:lumMod val="25000"/>
                  </a:schemeClr>
                </a:solidFill>
                <a:latin typeface="Arial" panose="020B0604020202020204" pitchFamily="34" charset="0"/>
                <a:cs typeface="Arial" panose="020B0604020202020204" pitchFamily="34" charset="0"/>
              </a:rPr>
              <a:t>Council.</a:t>
            </a:r>
            <a:endParaRPr lang="en-US" sz="2600" dirty="0">
              <a:solidFill>
                <a:schemeClr val="bg2">
                  <a:lumMod val="25000"/>
                </a:schemeClr>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4800" y="5934278"/>
            <a:ext cx="3492094" cy="748894"/>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15037" y="4130246"/>
            <a:ext cx="2057400" cy="1028200"/>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34405" y="5294268"/>
            <a:ext cx="1938032" cy="1027157"/>
          </a:xfrm>
          <a:prstGeom prst="rect">
            <a:avLst/>
          </a:prstGeom>
        </p:spPr>
      </p:pic>
    </p:spTree>
    <p:extLst>
      <p:ext uri="{BB962C8B-B14F-4D97-AF65-F5344CB8AC3E}">
        <p14:creationId xmlns:p14="http://schemas.microsoft.com/office/powerpoint/2010/main" val="4546236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228600"/>
            <a:ext cx="8646762" cy="1524000"/>
          </a:xfrm>
          <a:solidFill>
            <a:schemeClr val="accent3">
              <a:lumMod val="75000"/>
            </a:schemeClr>
          </a:solidFill>
          <a:ln w="57150">
            <a:noFill/>
          </a:ln>
        </p:spPr>
        <p:txBody>
          <a:bodyPr>
            <a:noAutofit/>
          </a:bodyPr>
          <a:lstStyle/>
          <a:p>
            <a:pPr>
              <a:lnSpc>
                <a:spcPts val="5000"/>
              </a:lnSpc>
            </a:pPr>
            <a:r>
              <a:rPr lang="en-US" sz="4800" dirty="0" smtClean="0">
                <a:solidFill>
                  <a:schemeClr val="bg1"/>
                </a:solidFill>
                <a:latin typeface="Franklin Gothic Demi" panose="020B0703020102020204" pitchFamily="34" charset="0"/>
              </a:rPr>
              <a:t>Which of these products </a:t>
            </a:r>
            <a:br>
              <a:rPr lang="en-US" sz="4800" dirty="0" smtClean="0">
                <a:solidFill>
                  <a:schemeClr val="bg1"/>
                </a:solidFill>
                <a:latin typeface="Franklin Gothic Demi" panose="020B0703020102020204" pitchFamily="34" charset="0"/>
              </a:rPr>
            </a:br>
            <a:r>
              <a:rPr lang="en-US" sz="4800" dirty="0" smtClean="0">
                <a:solidFill>
                  <a:schemeClr val="bg1"/>
                </a:solidFill>
                <a:latin typeface="Franklin Gothic Demi" panose="020B0703020102020204" pitchFamily="34" charset="0"/>
              </a:rPr>
              <a:t>are made from soy?</a:t>
            </a:r>
            <a:endParaRPr lang="en-US" sz="4800" dirty="0">
              <a:solidFill>
                <a:schemeClr val="bg1"/>
              </a:solidFill>
              <a:latin typeface="Franklin Gothic Demi" panose="020B0703020102020204" pitchFamily="34" charset="0"/>
            </a:endParaRPr>
          </a:p>
        </p:txBody>
      </p:sp>
      <p:sp>
        <p:nvSpPr>
          <p:cNvPr id="4" name="Rounded Rectangle 3"/>
          <p:cNvSpPr/>
          <p:nvPr/>
        </p:nvSpPr>
        <p:spPr>
          <a:xfrm>
            <a:off x="285220" y="1982268"/>
            <a:ext cx="2438400" cy="1295400"/>
          </a:xfrm>
          <a:prstGeom prst="round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bg1"/>
                </a:solidFill>
                <a:latin typeface="Franklin Gothic Demi" pitchFamily="34" charset="0"/>
              </a:rPr>
              <a:t>Tofu</a:t>
            </a:r>
            <a:endParaRPr lang="en-US" sz="4800" dirty="0">
              <a:solidFill>
                <a:schemeClr val="bg1"/>
              </a:solidFill>
              <a:latin typeface="Franklin Gothic Demi" pitchFamily="34" charset="0"/>
            </a:endParaRPr>
          </a:p>
        </p:txBody>
      </p:sp>
      <p:sp>
        <p:nvSpPr>
          <p:cNvPr id="5" name="Rounded Rectangle 4"/>
          <p:cNvSpPr/>
          <p:nvPr/>
        </p:nvSpPr>
        <p:spPr>
          <a:xfrm>
            <a:off x="303508" y="3506268"/>
            <a:ext cx="2439692" cy="1295400"/>
          </a:xfrm>
          <a:prstGeom prst="round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bg1"/>
                </a:solidFill>
                <a:latin typeface="Franklin Gothic Demi" pitchFamily="34" charset="0"/>
              </a:rPr>
              <a:t>Soy sauce</a:t>
            </a:r>
            <a:endParaRPr lang="en-US" sz="3600" dirty="0">
              <a:solidFill>
                <a:schemeClr val="bg1"/>
              </a:solidFill>
              <a:latin typeface="Franklin Gothic Demi" pitchFamily="34" charset="0"/>
            </a:endParaRPr>
          </a:p>
        </p:txBody>
      </p:sp>
      <p:sp>
        <p:nvSpPr>
          <p:cNvPr id="6" name="Rounded Rectangle 5"/>
          <p:cNvSpPr/>
          <p:nvPr/>
        </p:nvSpPr>
        <p:spPr>
          <a:xfrm>
            <a:off x="304800" y="5029200"/>
            <a:ext cx="2438400" cy="1338020"/>
          </a:xfrm>
          <a:prstGeom prst="round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bg1"/>
                </a:solidFill>
                <a:latin typeface="Franklin Gothic Demi" pitchFamily="34" charset="0"/>
              </a:rPr>
              <a:t>Lecithin</a:t>
            </a:r>
            <a:endParaRPr lang="en-US" sz="4400" dirty="0">
              <a:solidFill>
                <a:schemeClr val="bg1"/>
              </a:solidFill>
              <a:latin typeface="Franklin Gothic Demi" pitchFamily="34" charset="0"/>
            </a:endParaRPr>
          </a:p>
        </p:txBody>
      </p:sp>
      <p:sp>
        <p:nvSpPr>
          <p:cNvPr id="7" name="Rounded Rectangle 6"/>
          <p:cNvSpPr/>
          <p:nvPr/>
        </p:nvSpPr>
        <p:spPr>
          <a:xfrm>
            <a:off x="3377488" y="1971936"/>
            <a:ext cx="2421610" cy="1305732"/>
          </a:xfrm>
          <a:prstGeom prst="round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bg1"/>
                </a:solidFill>
                <a:latin typeface="Franklin Gothic Demi" pitchFamily="34" charset="0"/>
              </a:rPr>
              <a:t>Vegetable oil</a:t>
            </a:r>
            <a:endParaRPr lang="en-US" sz="3600" dirty="0">
              <a:solidFill>
                <a:schemeClr val="bg1"/>
              </a:solidFill>
              <a:latin typeface="Franklin Gothic Demi" pitchFamily="34" charset="0"/>
            </a:endParaRPr>
          </a:p>
        </p:txBody>
      </p:sp>
      <p:sp>
        <p:nvSpPr>
          <p:cNvPr id="8" name="Rounded Rectangle 7"/>
          <p:cNvSpPr/>
          <p:nvPr/>
        </p:nvSpPr>
        <p:spPr>
          <a:xfrm>
            <a:off x="3414942" y="3506268"/>
            <a:ext cx="2384156" cy="1295400"/>
          </a:xfrm>
          <a:prstGeom prst="round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bg1"/>
                </a:solidFill>
                <a:latin typeface="Franklin Gothic Demi" pitchFamily="34" charset="0"/>
              </a:rPr>
              <a:t>Soy milk</a:t>
            </a:r>
            <a:endParaRPr lang="en-US" sz="3600" dirty="0">
              <a:solidFill>
                <a:schemeClr val="bg1"/>
              </a:solidFill>
              <a:latin typeface="Franklin Gothic Demi" pitchFamily="34" charset="0"/>
            </a:endParaRPr>
          </a:p>
        </p:txBody>
      </p:sp>
      <p:sp>
        <p:nvSpPr>
          <p:cNvPr id="9" name="Rounded Rectangle 8"/>
          <p:cNvSpPr/>
          <p:nvPr/>
        </p:nvSpPr>
        <p:spPr>
          <a:xfrm>
            <a:off x="3414942" y="5029200"/>
            <a:ext cx="2384156" cy="1338020"/>
          </a:xfrm>
          <a:prstGeom prst="round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bg1"/>
                </a:solidFill>
                <a:latin typeface="Franklin Gothic Demi" pitchFamily="34" charset="0"/>
              </a:rPr>
              <a:t>Tamari</a:t>
            </a:r>
            <a:endParaRPr lang="en-US" sz="4800" dirty="0">
              <a:solidFill>
                <a:schemeClr val="bg1"/>
              </a:solidFill>
              <a:latin typeface="Franklin Gothic Demi" pitchFamily="34" charset="0"/>
            </a:endParaRPr>
          </a:p>
        </p:txBody>
      </p:sp>
      <p:sp>
        <p:nvSpPr>
          <p:cNvPr id="10" name="Rounded Rectangle 9"/>
          <p:cNvSpPr/>
          <p:nvPr/>
        </p:nvSpPr>
        <p:spPr>
          <a:xfrm>
            <a:off x="6400800" y="1971936"/>
            <a:ext cx="2438400" cy="1305732"/>
          </a:xfrm>
          <a:prstGeom prst="round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bg1"/>
                </a:solidFill>
                <a:latin typeface="Franklin Gothic Demi" pitchFamily="34" charset="0"/>
              </a:rPr>
              <a:t>Edamame</a:t>
            </a:r>
            <a:endParaRPr lang="en-US" sz="3200" dirty="0">
              <a:solidFill>
                <a:schemeClr val="bg1"/>
              </a:solidFill>
              <a:latin typeface="Franklin Gothic Demi" pitchFamily="34" charset="0"/>
            </a:endParaRPr>
          </a:p>
        </p:txBody>
      </p:sp>
      <p:sp>
        <p:nvSpPr>
          <p:cNvPr id="11" name="Rounded Rectangle 10"/>
          <p:cNvSpPr/>
          <p:nvPr/>
        </p:nvSpPr>
        <p:spPr>
          <a:xfrm>
            <a:off x="6400800" y="3492060"/>
            <a:ext cx="2474563" cy="1309607"/>
          </a:xfrm>
          <a:prstGeom prst="round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bg1"/>
                </a:solidFill>
                <a:latin typeface="Franklin Gothic Demi" pitchFamily="34" charset="0"/>
              </a:rPr>
              <a:t>Tempeh</a:t>
            </a:r>
            <a:endParaRPr lang="en-US" sz="4400" dirty="0">
              <a:solidFill>
                <a:schemeClr val="bg1"/>
              </a:solidFill>
              <a:latin typeface="Franklin Gothic Demi" pitchFamily="34" charset="0"/>
            </a:endParaRPr>
          </a:p>
        </p:txBody>
      </p:sp>
      <p:sp>
        <p:nvSpPr>
          <p:cNvPr id="12" name="Rounded Rectangle 11"/>
          <p:cNvSpPr/>
          <p:nvPr/>
        </p:nvSpPr>
        <p:spPr>
          <a:xfrm>
            <a:off x="6400800" y="5029200"/>
            <a:ext cx="2474563" cy="1338020"/>
          </a:xfrm>
          <a:prstGeom prst="round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bg1"/>
                </a:solidFill>
                <a:latin typeface="Franklin Gothic Demi" pitchFamily="34" charset="0"/>
              </a:rPr>
              <a:t>Miso</a:t>
            </a:r>
            <a:endParaRPr lang="en-US" sz="4800" dirty="0">
              <a:solidFill>
                <a:schemeClr val="bg1"/>
              </a:solidFill>
              <a:latin typeface="Franklin Gothic Demi" pitchFamily="34"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034" y="6444318"/>
            <a:ext cx="1600200" cy="343170"/>
          </a:xfrm>
          <a:prstGeom prst="rect">
            <a:avLst/>
          </a:prstGeom>
        </p:spPr>
      </p:pic>
    </p:spTree>
    <p:extLst>
      <p:ext uri="{BB962C8B-B14F-4D97-AF65-F5344CB8AC3E}">
        <p14:creationId xmlns:p14="http://schemas.microsoft.com/office/powerpoint/2010/main" val="319869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4"/>
                                        </p:tgtEl>
                                        <p:attrNameLst>
                                          <p:attrName>style.color</p:attrName>
                                        </p:attrNameLst>
                                      </p:cBhvr>
                                      <p:by>
                                        <p:hsl h="0" s="12549" l="25098"/>
                                      </p:by>
                                    </p:animClr>
                                    <p:animClr clrSpc="hsl" dir="cw">
                                      <p:cBhvr>
                                        <p:cTn id="7" dur="500" fill="hold"/>
                                        <p:tgtEl>
                                          <p:spTgt spid="4"/>
                                        </p:tgtEl>
                                        <p:attrNameLst>
                                          <p:attrName>fillcolor</p:attrName>
                                        </p:attrNameLst>
                                      </p:cBhvr>
                                      <p:by>
                                        <p:hsl h="0" s="12549" l="25098"/>
                                      </p:by>
                                    </p:animClr>
                                    <p:animClr clrSpc="hsl" dir="cw">
                                      <p:cBhvr>
                                        <p:cTn id="8" dur="500" fill="hold"/>
                                        <p:tgtEl>
                                          <p:spTgt spid="4"/>
                                        </p:tgtEl>
                                        <p:attrNameLst>
                                          <p:attrName>stroke.color</p:attrName>
                                        </p:attrNameLst>
                                      </p:cBhvr>
                                      <p:by>
                                        <p:hsl h="0" s="12549" l="25098"/>
                                      </p:by>
                                    </p:animClr>
                                    <p:set>
                                      <p:cBhvr>
                                        <p:cTn id="9" dur="500" fill="hold"/>
                                        <p:tgtEl>
                                          <p:spTgt spid="4"/>
                                        </p:tgtEl>
                                        <p:attrNameLst>
                                          <p:attrName>fill.type</p:attrName>
                                        </p:attrNameLst>
                                      </p:cBhvr>
                                      <p:to>
                                        <p:strVal val="solid"/>
                                      </p:to>
                                    </p:set>
                                  </p:childTnLst>
                                </p:cTn>
                              </p:par>
                              <p:par>
                                <p:cTn id="10" presetID="30" presetClass="emph" presetSubtype="0" fill="hold" grpId="0" nodeType="withEffect">
                                  <p:stCondLst>
                                    <p:cond delay="0"/>
                                  </p:stCondLst>
                                  <p:childTnLst>
                                    <p:animClr clrSpc="hsl" dir="cw">
                                      <p:cBhvr override="childStyle">
                                        <p:cTn id="11" dur="500" fill="hold"/>
                                        <p:tgtEl>
                                          <p:spTgt spid="5"/>
                                        </p:tgtEl>
                                        <p:attrNameLst>
                                          <p:attrName>style.color</p:attrName>
                                        </p:attrNameLst>
                                      </p:cBhvr>
                                      <p:by>
                                        <p:hsl h="0" s="12549" l="25098"/>
                                      </p:by>
                                    </p:animClr>
                                    <p:animClr clrSpc="hsl" dir="cw">
                                      <p:cBhvr>
                                        <p:cTn id="12" dur="500" fill="hold"/>
                                        <p:tgtEl>
                                          <p:spTgt spid="5"/>
                                        </p:tgtEl>
                                        <p:attrNameLst>
                                          <p:attrName>fillcolor</p:attrName>
                                        </p:attrNameLst>
                                      </p:cBhvr>
                                      <p:by>
                                        <p:hsl h="0" s="12549" l="25098"/>
                                      </p:by>
                                    </p:animClr>
                                    <p:animClr clrSpc="hsl" dir="cw">
                                      <p:cBhvr>
                                        <p:cTn id="13" dur="500" fill="hold"/>
                                        <p:tgtEl>
                                          <p:spTgt spid="5"/>
                                        </p:tgtEl>
                                        <p:attrNameLst>
                                          <p:attrName>stroke.color</p:attrName>
                                        </p:attrNameLst>
                                      </p:cBhvr>
                                      <p:by>
                                        <p:hsl h="0" s="12549" l="25098"/>
                                      </p:by>
                                    </p:animClr>
                                    <p:set>
                                      <p:cBhvr>
                                        <p:cTn id="14" dur="500" fill="hold"/>
                                        <p:tgtEl>
                                          <p:spTgt spid="5"/>
                                        </p:tgtEl>
                                        <p:attrNameLst>
                                          <p:attrName>fill.type</p:attrName>
                                        </p:attrNameLst>
                                      </p:cBhvr>
                                      <p:to>
                                        <p:strVal val="solid"/>
                                      </p:to>
                                    </p:set>
                                  </p:childTnLst>
                                </p:cTn>
                              </p:par>
                              <p:par>
                                <p:cTn id="15" presetID="30" presetClass="emph" presetSubtype="0" fill="hold" grpId="0" nodeType="withEffect">
                                  <p:stCondLst>
                                    <p:cond delay="0"/>
                                  </p:stCondLst>
                                  <p:childTnLst>
                                    <p:animClr clrSpc="hsl" dir="cw">
                                      <p:cBhvr override="childStyle">
                                        <p:cTn id="16" dur="500" fill="hold"/>
                                        <p:tgtEl>
                                          <p:spTgt spid="6"/>
                                        </p:tgtEl>
                                        <p:attrNameLst>
                                          <p:attrName>style.color</p:attrName>
                                        </p:attrNameLst>
                                      </p:cBhvr>
                                      <p:by>
                                        <p:hsl h="0" s="12549" l="25098"/>
                                      </p:by>
                                    </p:animClr>
                                    <p:animClr clrSpc="hsl" dir="cw">
                                      <p:cBhvr>
                                        <p:cTn id="17" dur="500" fill="hold"/>
                                        <p:tgtEl>
                                          <p:spTgt spid="6"/>
                                        </p:tgtEl>
                                        <p:attrNameLst>
                                          <p:attrName>fillcolor</p:attrName>
                                        </p:attrNameLst>
                                      </p:cBhvr>
                                      <p:by>
                                        <p:hsl h="0" s="12549" l="25098"/>
                                      </p:by>
                                    </p:animClr>
                                    <p:animClr clrSpc="hsl" dir="cw">
                                      <p:cBhvr>
                                        <p:cTn id="18" dur="500" fill="hold"/>
                                        <p:tgtEl>
                                          <p:spTgt spid="6"/>
                                        </p:tgtEl>
                                        <p:attrNameLst>
                                          <p:attrName>stroke.color</p:attrName>
                                        </p:attrNameLst>
                                      </p:cBhvr>
                                      <p:by>
                                        <p:hsl h="0" s="12549" l="25098"/>
                                      </p:by>
                                    </p:animClr>
                                    <p:set>
                                      <p:cBhvr>
                                        <p:cTn id="19" dur="500" fill="hold"/>
                                        <p:tgtEl>
                                          <p:spTgt spid="6"/>
                                        </p:tgtEl>
                                        <p:attrNameLst>
                                          <p:attrName>fill.type</p:attrName>
                                        </p:attrNameLst>
                                      </p:cBhvr>
                                      <p:to>
                                        <p:strVal val="solid"/>
                                      </p:to>
                                    </p:set>
                                  </p:childTnLst>
                                </p:cTn>
                              </p:par>
                              <p:par>
                                <p:cTn id="20" presetID="30" presetClass="emph" presetSubtype="0" fill="hold" grpId="0" nodeType="withEffect">
                                  <p:stCondLst>
                                    <p:cond delay="0"/>
                                  </p:stCondLst>
                                  <p:childTnLst>
                                    <p:animClr clrSpc="hsl" dir="cw">
                                      <p:cBhvr override="childStyle">
                                        <p:cTn id="21" dur="500" fill="hold"/>
                                        <p:tgtEl>
                                          <p:spTgt spid="9"/>
                                        </p:tgtEl>
                                        <p:attrNameLst>
                                          <p:attrName>style.color</p:attrName>
                                        </p:attrNameLst>
                                      </p:cBhvr>
                                      <p:by>
                                        <p:hsl h="0" s="12549" l="25098"/>
                                      </p:by>
                                    </p:animClr>
                                    <p:animClr clrSpc="hsl" dir="cw">
                                      <p:cBhvr>
                                        <p:cTn id="22" dur="500" fill="hold"/>
                                        <p:tgtEl>
                                          <p:spTgt spid="9"/>
                                        </p:tgtEl>
                                        <p:attrNameLst>
                                          <p:attrName>fillcolor</p:attrName>
                                        </p:attrNameLst>
                                      </p:cBhvr>
                                      <p:by>
                                        <p:hsl h="0" s="12549" l="25098"/>
                                      </p:by>
                                    </p:animClr>
                                    <p:animClr clrSpc="hsl" dir="cw">
                                      <p:cBhvr>
                                        <p:cTn id="23" dur="500" fill="hold"/>
                                        <p:tgtEl>
                                          <p:spTgt spid="9"/>
                                        </p:tgtEl>
                                        <p:attrNameLst>
                                          <p:attrName>stroke.color</p:attrName>
                                        </p:attrNameLst>
                                      </p:cBhvr>
                                      <p:by>
                                        <p:hsl h="0" s="12549" l="25098"/>
                                      </p:by>
                                    </p:animClr>
                                    <p:set>
                                      <p:cBhvr>
                                        <p:cTn id="24" dur="500" fill="hold"/>
                                        <p:tgtEl>
                                          <p:spTgt spid="9"/>
                                        </p:tgtEl>
                                        <p:attrNameLst>
                                          <p:attrName>fill.type</p:attrName>
                                        </p:attrNameLst>
                                      </p:cBhvr>
                                      <p:to>
                                        <p:strVal val="solid"/>
                                      </p:to>
                                    </p:set>
                                  </p:childTnLst>
                                </p:cTn>
                              </p:par>
                              <p:par>
                                <p:cTn id="25" presetID="30" presetClass="emph" presetSubtype="0" fill="hold" grpId="0" nodeType="withEffect">
                                  <p:stCondLst>
                                    <p:cond delay="0"/>
                                  </p:stCondLst>
                                  <p:childTnLst>
                                    <p:animClr clrSpc="hsl" dir="cw">
                                      <p:cBhvr override="childStyle">
                                        <p:cTn id="26" dur="500" fill="hold"/>
                                        <p:tgtEl>
                                          <p:spTgt spid="8"/>
                                        </p:tgtEl>
                                        <p:attrNameLst>
                                          <p:attrName>style.color</p:attrName>
                                        </p:attrNameLst>
                                      </p:cBhvr>
                                      <p:by>
                                        <p:hsl h="0" s="12549" l="25098"/>
                                      </p:by>
                                    </p:animClr>
                                    <p:animClr clrSpc="hsl" dir="cw">
                                      <p:cBhvr>
                                        <p:cTn id="27" dur="500" fill="hold"/>
                                        <p:tgtEl>
                                          <p:spTgt spid="8"/>
                                        </p:tgtEl>
                                        <p:attrNameLst>
                                          <p:attrName>fillcolor</p:attrName>
                                        </p:attrNameLst>
                                      </p:cBhvr>
                                      <p:by>
                                        <p:hsl h="0" s="12549" l="25098"/>
                                      </p:by>
                                    </p:animClr>
                                    <p:animClr clrSpc="hsl" dir="cw">
                                      <p:cBhvr>
                                        <p:cTn id="28" dur="500" fill="hold"/>
                                        <p:tgtEl>
                                          <p:spTgt spid="8"/>
                                        </p:tgtEl>
                                        <p:attrNameLst>
                                          <p:attrName>stroke.color</p:attrName>
                                        </p:attrNameLst>
                                      </p:cBhvr>
                                      <p:by>
                                        <p:hsl h="0" s="12549" l="25098"/>
                                      </p:by>
                                    </p:animClr>
                                    <p:set>
                                      <p:cBhvr>
                                        <p:cTn id="29" dur="500" fill="hold"/>
                                        <p:tgtEl>
                                          <p:spTgt spid="8"/>
                                        </p:tgtEl>
                                        <p:attrNameLst>
                                          <p:attrName>fill.type</p:attrName>
                                        </p:attrNameLst>
                                      </p:cBhvr>
                                      <p:to>
                                        <p:strVal val="solid"/>
                                      </p:to>
                                    </p:set>
                                  </p:childTnLst>
                                </p:cTn>
                              </p:par>
                              <p:par>
                                <p:cTn id="30" presetID="30" presetClass="emph" presetSubtype="0" fill="hold" grpId="0" nodeType="withEffect">
                                  <p:stCondLst>
                                    <p:cond delay="0"/>
                                  </p:stCondLst>
                                  <p:childTnLst>
                                    <p:animClr clrSpc="hsl" dir="cw">
                                      <p:cBhvr override="childStyle">
                                        <p:cTn id="31" dur="500" fill="hold"/>
                                        <p:tgtEl>
                                          <p:spTgt spid="7"/>
                                        </p:tgtEl>
                                        <p:attrNameLst>
                                          <p:attrName>style.color</p:attrName>
                                        </p:attrNameLst>
                                      </p:cBhvr>
                                      <p:by>
                                        <p:hsl h="0" s="12549" l="25098"/>
                                      </p:by>
                                    </p:animClr>
                                    <p:animClr clrSpc="hsl" dir="cw">
                                      <p:cBhvr>
                                        <p:cTn id="32" dur="500" fill="hold"/>
                                        <p:tgtEl>
                                          <p:spTgt spid="7"/>
                                        </p:tgtEl>
                                        <p:attrNameLst>
                                          <p:attrName>fillcolor</p:attrName>
                                        </p:attrNameLst>
                                      </p:cBhvr>
                                      <p:by>
                                        <p:hsl h="0" s="12549" l="25098"/>
                                      </p:by>
                                    </p:animClr>
                                    <p:animClr clrSpc="hsl" dir="cw">
                                      <p:cBhvr>
                                        <p:cTn id="33" dur="500" fill="hold"/>
                                        <p:tgtEl>
                                          <p:spTgt spid="7"/>
                                        </p:tgtEl>
                                        <p:attrNameLst>
                                          <p:attrName>stroke.color</p:attrName>
                                        </p:attrNameLst>
                                      </p:cBhvr>
                                      <p:by>
                                        <p:hsl h="0" s="12549" l="25098"/>
                                      </p:by>
                                    </p:animClr>
                                    <p:set>
                                      <p:cBhvr>
                                        <p:cTn id="34" dur="500" fill="hold"/>
                                        <p:tgtEl>
                                          <p:spTgt spid="7"/>
                                        </p:tgtEl>
                                        <p:attrNameLst>
                                          <p:attrName>fill.type</p:attrName>
                                        </p:attrNameLst>
                                      </p:cBhvr>
                                      <p:to>
                                        <p:strVal val="solid"/>
                                      </p:to>
                                    </p:set>
                                  </p:childTnLst>
                                </p:cTn>
                              </p:par>
                              <p:par>
                                <p:cTn id="35" presetID="30" presetClass="emph" presetSubtype="0" fill="hold" grpId="0" nodeType="withEffect">
                                  <p:stCondLst>
                                    <p:cond delay="0"/>
                                  </p:stCondLst>
                                  <p:childTnLst>
                                    <p:animClr clrSpc="hsl" dir="cw">
                                      <p:cBhvr override="childStyle">
                                        <p:cTn id="36" dur="500" fill="hold"/>
                                        <p:tgtEl>
                                          <p:spTgt spid="10"/>
                                        </p:tgtEl>
                                        <p:attrNameLst>
                                          <p:attrName>style.color</p:attrName>
                                        </p:attrNameLst>
                                      </p:cBhvr>
                                      <p:by>
                                        <p:hsl h="0" s="12549" l="25098"/>
                                      </p:by>
                                    </p:animClr>
                                    <p:animClr clrSpc="hsl" dir="cw">
                                      <p:cBhvr>
                                        <p:cTn id="37" dur="500" fill="hold"/>
                                        <p:tgtEl>
                                          <p:spTgt spid="10"/>
                                        </p:tgtEl>
                                        <p:attrNameLst>
                                          <p:attrName>fillcolor</p:attrName>
                                        </p:attrNameLst>
                                      </p:cBhvr>
                                      <p:by>
                                        <p:hsl h="0" s="12549" l="25098"/>
                                      </p:by>
                                    </p:animClr>
                                    <p:animClr clrSpc="hsl" dir="cw">
                                      <p:cBhvr>
                                        <p:cTn id="38" dur="500" fill="hold"/>
                                        <p:tgtEl>
                                          <p:spTgt spid="10"/>
                                        </p:tgtEl>
                                        <p:attrNameLst>
                                          <p:attrName>stroke.color</p:attrName>
                                        </p:attrNameLst>
                                      </p:cBhvr>
                                      <p:by>
                                        <p:hsl h="0" s="12549" l="25098"/>
                                      </p:by>
                                    </p:animClr>
                                    <p:set>
                                      <p:cBhvr>
                                        <p:cTn id="39" dur="500" fill="hold"/>
                                        <p:tgtEl>
                                          <p:spTgt spid="10"/>
                                        </p:tgtEl>
                                        <p:attrNameLst>
                                          <p:attrName>fill.type</p:attrName>
                                        </p:attrNameLst>
                                      </p:cBhvr>
                                      <p:to>
                                        <p:strVal val="solid"/>
                                      </p:to>
                                    </p:set>
                                  </p:childTnLst>
                                </p:cTn>
                              </p:par>
                              <p:par>
                                <p:cTn id="40" presetID="30" presetClass="emph" presetSubtype="0" fill="hold" grpId="0" nodeType="withEffect">
                                  <p:stCondLst>
                                    <p:cond delay="0"/>
                                  </p:stCondLst>
                                  <p:childTnLst>
                                    <p:animClr clrSpc="hsl" dir="cw">
                                      <p:cBhvr override="childStyle">
                                        <p:cTn id="41" dur="500" fill="hold"/>
                                        <p:tgtEl>
                                          <p:spTgt spid="11"/>
                                        </p:tgtEl>
                                        <p:attrNameLst>
                                          <p:attrName>style.color</p:attrName>
                                        </p:attrNameLst>
                                      </p:cBhvr>
                                      <p:by>
                                        <p:hsl h="0" s="12549" l="25098"/>
                                      </p:by>
                                    </p:animClr>
                                    <p:animClr clrSpc="hsl" dir="cw">
                                      <p:cBhvr>
                                        <p:cTn id="42" dur="500" fill="hold"/>
                                        <p:tgtEl>
                                          <p:spTgt spid="11"/>
                                        </p:tgtEl>
                                        <p:attrNameLst>
                                          <p:attrName>fillcolor</p:attrName>
                                        </p:attrNameLst>
                                      </p:cBhvr>
                                      <p:by>
                                        <p:hsl h="0" s="12549" l="25098"/>
                                      </p:by>
                                    </p:animClr>
                                    <p:animClr clrSpc="hsl" dir="cw">
                                      <p:cBhvr>
                                        <p:cTn id="43" dur="500" fill="hold"/>
                                        <p:tgtEl>
                                          <p:spTgt spid="11"/>
                                        </p:tgtEl>
                                        <p:attrNameLst>
                                          <p:attrName>stroke.color</p:attrName>
                                        </p:attrNameLst>
                                      </p:cBhvr>
                                      <p:by>
                                        <p:hsl h="0" s="12549" l="25098"/>
                                      </p:by>
                                    </p:animClr>
                                    <p:set>
                                      <p:cBhvr>
                                        <p:cTn id="44" dur="500" fill="hold"/>
                                        <p:tgtEl>
                                          <p:spTgt spid="11"/>
                                        </p:tgtEl>
                                        <p:attrNameLst>
                                          <p:attrName>fill.type</p:attrName>
                                        </p:attrNameLst>
                                      </p:cBhvr>
                                      <p:to>
                                        <p:strVal val="solid"/>
                                      </p:to>
                                    </p:set>
                                  </p:childTnLst>
                                </p:cTn>
                              </p:par>
                              <p:par>
                                <p:cTn id="45" presetID="30" presetClass="emph" presetSubtype="0" fill="hold" grpId="0" nodeType="withEffect">
                                  <p:stCondLst>
                                    <p:cond delay="0"/>
                                  </p:stCondLst>
                                  <p:childTnLst>
                                    <p:animClr clrSpc="hsl" dir="cw">
                                      <p:cBhvr override="childStyle">
                                        <p:cTn id="46" dur="500" fill="hold"/>
                                        <p:tgtEl>
                                          <p:spTgt spid="12"/>
                                        </p:tgtEl>
                                        <p:attrNameLst>
                                          <p:attrName>style.color</p:attrName>
                                        </p:attrNameLst>
                                      </p:cBhvr>
                                      <p:by>
                                        <p:hsl h="0" s="12549" l="25098"/>
                                      </p:by>
                                    </p:animClr>
                                    <p:animClr clrSpc="hsl" dir="cw">
                                      <p:cBhvr>
                                        <p:cTn id="47" dur="500" fill="hold"/>
                                        <p:tgtEl>
                                          <p:spTgt spid="12"/>
                                        </p:tgtEl>
                                        <p:attrNameLst>
                                          <p:attrName>fillcolor</p:attrName>
                                        </p:attrNameLst>
                                      </p:cBhvr>
                                      <p:by>
                                        <p:hsl h="0" s="12549" l="25098"/>
                                      </p:by>
                                    </p:animClr>
                                    <p:animClr clrSpc="hsl" dir="cw">
                                      <p:cBhvr>
                                        <p:cTn id="48" dur="500" fill="hold"/>
                                        <p:tgtEl>
                                          <p:spTgt spid="12"/>
                                        </p:tgtEl>
                                        <p:attrNameLst>
                                          <p:attrName>stroke.color</p:attrName>
                                        </p:attrNameLst>
                                      </p:cBhvr>
                                      <p:by>
                                        <p:hsl h="0" s="12549" l="25098"/>
                                      </p:by>
                                    </p:animClr>
                                    <p:set>
                                      <p:cBhvr>
                                        <p:cTn id="49" dur="500" fill="hold"/>
                                        <p:tgtEl>
                                          <p:spTgt spid="1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440" y="429088"/>
            <a:ext cx="3432923" cy="2466512"/>
          </a:xfrm>
          <a:solidFill>
            <a:schemeClr val="bg1"/>
          </a:solidFill>
          <a:ln w="44450">
            <a:noFill/>
          </a:ln>
        </p:spPr>
        <p:txBody>
          <a:bodyPr>
            <a:noAutofit/>
          </a:bodyPr>
          <a:lstStyle/>
          <a:p>
            <a:pPr>
              <a:lnSpc>
                <a:spcPts val="8200"/>
              </a:lnSpc>
            </a:pPr>
            <a:r>
              <a:rPr lang="en-US" sz="8000" dirty="0" smtClean="0">
                <a:latin typeface="Franklin Gothic Demi" panose="020B0703020102020204" pitchFamily="34" charset="0"/>
              </a:rPr>
              <a:t>What is soy?</a:t>
            </a:r>
            <a:endParaRPr lang="en-US" sz="8000" dirty="0">
              <a:latin typeface="Franklin Gothic Demi" panose="020B0703020102020204" pitchFamily="34" charset="0"/>
            </a:endParaRPr>
          </a:p>
        </p:txBody>
      </p:sp>
      <p:sp>
        <p:nvSpPr>
          <p:cNvPr id="3" name="Content Placeholder 2"/>
          <p:cNvSpPr>
            <a:spLocks noGrp="1"/>
          </p:cNvSpPr>
          <p:nvPr>
            <p:ph idx="1"/>
          </p:nvPr>
        </p:nvSpPr>
        <p:spPr>
          <a:xfrm>
            <a:off x="4648200" y="4196371"/>
            <a:ext cx="3886200" cy="2209800"/>
          </a:xfrm>
        </p:spPr>
        <p:txBody>
          <a:bodyPr>
            <a:normAutofit/>
          </a:bodyPr>
          <a:lstStyle/>
          <a:p>
            <a:pPr marL="0" indent="0" algn="ctr">
              <a:buNone/>
            </a:pPr>
            <a:r>
              <a:rPr lang="en-US" sz="4400" dirty="0" smtClean="0">
                <a:latin typeface="Franklin Gothic Demi" panose="020B0703020102020204" pitchFamily="34" charset="0"/>
                <a:cs typeface="Arial" panose="020B0604020202020204" pitchFamily="34" charset="0"/>
              </a:rPr>
              <a:t>Soybeans are </a:t>
            </a:r>
            <a:br>
              <a:rPr lang="en-US" sz="4400" dirty="0" smtClean="0">
                <a:latin typeface="Franklin Gothic Demi" panose="020B0703020102020204" pitchFamily="34" charset="0"/>
                <a:cs typeface="Arial" panose="020B0604020202020204" pitchFamily="34" charset="0"/>
              </a:rPr>
            </a:br>
            <a:r>
              <a:rPr lang="en-US" sz="4400" dirty="0" smtClean="0">
                <a:latin typeface="Franklin Gothic Demi" panose="020B0703020102020204" pitchFamily="34" charset="0"/>
                <a:cs typeface="Arial" panose="020B0604020202020204" pitchFamily="34" charset="0"/>
              </a:rPr>
              <a:t>a legume </a:t>
            </a:r>
            <a:br>
              <a:rPr lang="en-US" sz="4400" dirty="0" smtClean="0">
                <a:latin typeface="Franklin Gothic Demi" panose="020B0703020102020204" pitchFamily="34" charset="0"/>
                <a:cs typeface="Arial" panose="020B0604020202020204" pitchFamily="34" charset="0"/>
              </a:rPr>
            </a:br>
            <a:r>
              <a:rPr lang="en-US" sz="4400" dirty="0" smtClean="0">
                <a:latin typeface="Franklin Gothic Demi" panose="020B0703020102020204" pitchFamily="34" charset="0"/>
                <a:cs typeface="Arial" panose="020B0604020202020204" pitchFamily="34" charset="0"/>
              </a:rPr>
              <a:t>native to Asia</a:t>
            </a:r>
            <a:endParaRPr lang="en-US" sz="4400" dirty="0">
              <a:latin typeface="Franklin Gothic Demi" panose="020B0703020102020204" pitchFamily="34" charset="0"/>
              <a:cs typeface="Arial" panose="020B0604020202020204" pitchFamily="34" charset="0"/>
            </a:endParaRPr>
          </a:p>
        </p:txBody>
      </p:sp>
      <p:sp>
        <p:nvSpPr>
          <p:cNvPr id="4" name="Rounded Rectangle 3"/>
          <p:cNvSpPr/>
          <p:nvPr/>
        </p:nvSpPr>
        <p:spPr>
          <a:xfrm>
            <a:off x="614599" y="4343400"/>
            <a:ext cx="3652601" cy="1768520"/>
          </a:xfrm>
          <a:prstGeom prst="roundRect">
            <a:avLst/>
          </a:prstGeom>
          <a:solidFill>
            <a:schemeClr val="bg2"/>
          </a:soli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latin typeface="Franklin Gothic Demi" pitchFamily="34" charset="0"/>
              </a:rPr>
              <a:t>Today’s Focus</a:t>
            </a:r>
            <a:endParaRPr lang="en-US" sz="4000" dirty="0">
              <a:solidFill>
                <a:schemeClr val="tx1"/>
              </a:solidFill>
              <a:latin typeface="Franklin Gothic Demi" pitchFamily="34" charset="0"/>
            </a:endParaRPr>
          </a:p>
        </p:txBody>
      </p:sp>
      <p:pic>
        <p:nvPicPr>
          <p:cNvPr id="1026" name="Picture 2" descr="thumbna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9525" y="-19051"/>
            <a:ext cx="4615996" cy="3219451"/>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rot="10800000">
            <a:off x="0" y="3200400"/>
            <a:ext cx="9148944" cy="609600"/>
            <a:chOff x="0" y="0"/>
            <a:chExt cx="6224651" cy="482803"/>
          </a:xfrm>
        </p:grpSpPr>
        <p:sp>
          <p:nvSpPr>
            <p:cNvPr id="8" name="Rectangle 7"/>
            <p:cNvSpPr/>
            <p:nvPr/>
          </p:nvSpPr>
          <p:spPr>
            <a:xfrm>
              <a:off x="0" y="0"/>
              <a:ext cx="519379" cy="482803"/>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Rectangle 8"/>
            <p:cNvSpPr/>
            <p:nvPr/>
          </p:nvSpPr>
          <p:spPr>
            <a:xfrm>
              <a:off x="519379" y="0"/>
              <a:ext cx="518795" cy="482600"/>
            </a:xfrm>
            <a:prstGeom prst="rect">
              <a:avLst/>
            </a:prstGeom>
            <a:solidFill>
              <a:schemeClr val="accent3">
                <a:lumMod val="75000"/>
              </a:schemeClr>
            </a:solidFill>
            <a:ln w="25400" cap="flat" cmpd="sng" algn="ctr">
              <a:solidFill>
                <a:schemeClr val="accent3">
                  <a:lumMod val="75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Rectangle 9"/>
            <p:cNvSpPr/>
            <p:nvPr/>
          </p:nvSpPr>
          <p:spPr>
            <a:xfrm>
              <a:off x="1038758" y="0"/>
              <a:ext cx="518795" cy="482600"/>
            </a:xfrm>
            <a:prstGeom prst="rect">
              <a:avLst/>
            </a:prstGeom>
            <a:solidFill>
              <a:schemeClr val="accent3">
                <a:lumMod val="60000"/>
                <a:lumOff val="40000"/>
              </a:schemeClr>
            </a:solidFill>
            <a:ln w="25400" cap="flat" cmpd="sng" algn="ctr">
              <a:solidFill>
                <a:schemeClr val="accent3">
                  <a:lumMod val="60000"/>
                  <a:lumOff val="40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Rectangle 10"/>
            <p:cNvSpPr/>
            <p:nvPr/>
          </p:nvSpPr>
          <p:spPr>
            <a:xfrm>
              <a:off x="1558138" y="0"/>
              <a:ext cx="518795" cy="482600"/>
            </a:xfrm>
            <a:prstGeom prst="rect">
              <a:avLst/>
            </a:prstGeom>
            <a:solidFill>
              <a:schemeClr val="accent3">
                <a:lumMod val="75000"/>
              </a:schemeClr>
            </a:solidFill>
            <a:ln w="25400" cap="flat" cmpd="sng" algn="ctr">
              <a:solidFill>
                <a:schemeClr val="accent3">
                  <a:lumMod val="75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Rectangle 11"/>
            <p:cNvSpPr/>
            <p:nvPr/>
          </p:nvSpPr>
          <p:spPr>
            <a:xfrm>
              <a:off x="2077517" y="0"/>
              <a:ext cx="518795" cy="482600"/>
            </a:xfrm>
            <a:prstGeom prst="rect">
              <a:avLst/>
            </a:prstGeom>
            <a:solidFill>
              <a:schemeClr val="accent3">
                <a:lumMod val="60000"/>
                <a:lumOff val="40000"/>
              </a:schemeClr>
            </a:solidFill>
            <a:ln w="25400" cap="flat" cmpd="sng" algn="ctr">
              <a:solidFill>
                <a:schemeClr val="accent3">
                  <a:lumMod val="60000"/>
                  <a:lumOff val="40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Rectangle 12"/>
            <p:cNvSpPr/>
            <p:nvPr/>
          </p:nvSpPr>
          <p:spPr>
            <a:xfrm>
              <a:off x="2596896" y="0"/>
              <a:ext cx="518795" cy="482600"/>
            </a:xfrm>
            <a:prstGeom prst="rect">
              <a:avLst/>
            </a:prstGeom>
            <a:solidFill>
              <a:schemeClr val="accent3">
                <a:lumMod val="75000"/>
              </a:schemeClr>
            </a:solidFill>
            <a:ln w="25400" cap="flat" cmpd="sng" algn="ctr">
              <a:solidFill>
                <a:schemeClr val="accent3">
                  <a:lumMod val="75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Rectangle 13"/>
            <p:cNvSpPr/>
            <p:nvPr/>
          </p:nvSpPr>
          <p:spPr>
            <a:xfrm>
              <a:off x="3116275" y="0"/>
              <a:ext cx="518795" cy="482600"/>
            </a:xfrm>
            <a:prstGeom prst="rect">
              <a:avLst/>
            </a:prstGeom>
            <a:solidFill>
              <a:schemeClr val="accent3">
                <a:lumMod val="60000"/>
                <a:lumOff val="40000"/>
              </a:schemeClr>
            </a:solidFill>
            <a:ln w="25400" cap="flat" cmpd="sng" algn="ctr">
              <a:solidFill>
                <a:schemeClr val="accent3">
                  <a:lumMod val="60000"/>
                  <a:lumOff val="40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Rectangle 14"/>
            <p:cNvSpPr/>
            <p:nvPr/>
          </p:nvSpPr>
          <p:spPr>
            <a:xfrm>
              <a:off x="3635654" y="0"/>
              <a:ext cx="518795" cy="482600"/>
            </a:xfrm>
            <a:prstGeom prst="rect">
              <a:avLst/>
            </a:prstGeom>
            <a:solidFill>
              <a:schemeClr val="accent3">
                <a:lumMod val="75000"/>
              </a:schemeClr>
            </a:solidFill>
            <a:ln w="25400" cap="flat" cmpd="sng" algn="ctr">
              <a:solidFill>
                <a:schemeClr val="accent3">
                  <a:lumMod val="75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Rectangle 15"/>
            <p:cNvSpPr/>
            <p:nvPr/>
          </p:nvSpPr>
          <p:spPr>
            <a:xfrm>
              <a:off x="4147718" y="0"/>
              <a:ext cx="518795" cy="482600"/>
            </a:xfrm>
            <a:prstGeom prst="rect">
              <a:avLst/>
            </a:prstGeom>
            <a:solidFill>
              <a:schemeClr val="accent3">
                <a:lumMod val="60000"/>
                <a:lumOff val="40000"/>
              </a:schemeClr>
            </a:solidFill>
            <a:ln w="25400" cap="flat" cmpd="sng" algn="ctr">
              <a:solidFill>
                <a:schemeClr val="accent3">
                  <a:lumMod val="60000"/>
                  <a:lumOff val="40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Rectangle 16"/>
            <p:cNvSpPr/>
            <p:nvPr/>
          </p:nvSpPr>
          <p:spPr>
            <a:xfrm>
              <a:off x="4667098" y="0"/>
              <a:ext cx="518795" cy="482600"/>
            </a:xfrm>
            <a:prstGeom prst="rect">
              <a:avLst/>
            </a:prstGeom>
            <a:solidFill>
              <a:schemeClr val="accent3">
                <a:lumMod val="75000"/>
              </a:schemeClr>
            </a:solidFill>
            <a:ln w="25400" cap="flat" cmpd="sng" algn="ctr">
              <a:solidFill>
                <a:schemeClr val="accent3">
                  <a:lumMod val="75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 name="Rectangle 17"/>
            <p:cNvSpPr/>
            <p:nvPr/>
          </p:nvSpPr>
          <p:spPr>
            <a:xfrm>
              <a:off x="5186477" y="0"/>
              <a:ext cx="518795" cy="482600"/>
            </a:xfrm>
            <a:prstGeom prst="rect">
              <a:avLst/>
            </a:prstGeom>
            <a:solidFill>
              <a:schemeClr val="accent3">
                <a:lumMod val="60000"/>
                <a:lumOff val="40000"/>
              </a:schemeClr>
            </a:solidFill>
            <a:ln w="25400" cap="flat" cmpd="sng" algn="ctr">
              <a:solidFill>
                <a:schemeClr val="accent3">
                  <a:lumMod val="60000"/>
                  <a:lumOff val="40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 name="Rectangle 18"/>
            <p:cNvSpPr/>
            <p:nvPr/>
          </p:nvSpPr>
          <p:spPr>
            <a:xfrm>
              <a:off x="5705856" y="0"/>
              <a:ext cx="518795" cy="482600"/>
            </a:xfrm>
            <a:prstGeom prst="rect">
              <a:avLst/>
            </a:prstGeom>
            <a:solidFill>
              <a:schemeClr val="accent3">
                <a:lumMod val="75000"/>
              </a:schemeClr>
            </a:solidFill>
            <a:ln w="25400" cap="flat" cmpd="sng" algn="ctr">
              <a:solidFill>
                <a:schemeClr val="accent3">
                  <a:lumMod val="75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1034" y="6444318"/>
            <a:ext cx="1600200" cy="343170"/>
          </a:xfrm>
          <a:prstGeom prst="rect">
            <a:avLst/>
          </a:prstGeom>
        </p:spPr>
      </p:pic>
    </p:spTree>
    <p:extLst>
      <p:ext uri="{BB962C8B-B14F-4D97-AF65-F5344CB8AC3E}">
        <p14:creationId xmlns:p14="http://schemas.microsoft.com/office/powerpoint/2010/main" val="30113536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rissyroos.com/blog/wp-content/uploads/2012/07/edamame-beans-look-younger-140620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888"/>
            <a:ext cx="2895472" cy="240020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886200" y="65967"/>
            <a:ext cx="5715000" cy="1143000"/>
          </a:xfrm>
        </p:spPr>
        <p:txBody>
          <a:bodyPr>
            <a:normAutofit/>
          </a:bodyPr>
          <a:lstStyle/>
          <a:p>
            <a:pPr algn="l"/>
            <a:r>
              <a:rPr lang="en-US" sz="6000" dirty="0" smtClean="0">
                <a:latin typeface="Franklin Gothic Demi" panose="020B0703020102020204" pitchFamily="34" charset="0"/>
              </a:rPr>
              <a:t>Soy Products</a:t>
            </a:r>
            <a:endParaRPr lang="en-US" sz="6000" dirty="0">
              <a:latin typeface="Franklin Gothic Demi" panose="020B0703020102020204" pitchFamily="34" charset="0"/>
            </a:endParaRPr>
          </a:p>
        </p:txBody>
      </p:sp>
      <p:pic>
        <p:nvPicPr>
          <p:cNvPr id="3076" name="Picture 4" descr="http://www.organicathlete.org/images/tempeh.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603426"/>
            <a:ext cx="2895600" cy="198230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www.foodsubs.com/Photos/brownricemiso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73" y="4358718"/>
            <a:ext cx="2486025" cy="2486026"/>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rot="16200000">
            <a:off x="-240596" y="3136199"/>
            <a:ext cx="6881993" cy="609600"/>
            <a:chOff x="0" y="0"/>
            <a:chExt cx="6224651" cy="482803"/>
          </a:xfrm>
        </p:grpSpPr>
        <p:sp>
          <p:nvSpPr>
            <p:cNvPr id="4" name="Rectangle 3"/>
            <p:cNvSpPr/>
            <p:nvPr/>
          </p:nvSpPr>
          <p:spPr>
            <a:xfrm>
              <a:off x="0" y="0"/>
              <a:ext cx="519379" cy="482803"/>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Rectangle 4"/>
            <p:cNvSpPr/>
            <p:nvPr/>
          </p:nvSpPr>
          <p:spPr>
            <a:xfrm>
              <a:off x="519379" y="0"/>
              <a:ext cx="518795" cy="482600"/>
            </a:xfrm>
            <a:prstGeom prst="rect">
              <a:avLst/>
            </a:prstGeom>
            <a:solidFill>
              <a:schemeClr val="accent3">
                <a:lumMod val="75000"/>
              </a:schemeClr>
            </a:solidFill>
            <a:ln w="25400" cap="flat" cmpd="sng" algn="ctr">
              <a:solidFill>
                <a:schemeClr val="accent3">
                  <a:lumMod val="75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Rectangle 5"/>
            <p:cNvSpPr/>
            <p:nvPr/>
          </p:nvSpPr>
          <p:spPr>
            <a:xfrm>
              <a:off x="1038758" y="0"/>
              <a:ext cx="518795" cy="482600"/>
            </a:xfrm>
            <a:prstGeom prst="rect">
              <a:avLst/>
            </a:prstGeom>
            <a:solidFill>
              <a:schemeClr val="accent3">
                <a:lumMod val="60000"/>
                <a:lumOff val="40000"/>
              </a:schemeClr>
            </a:solidFill>
            <a:ln w="25400" cap="flat" cmpd="sng" algn="ctr">
              <a:solidFill>
                <a:schemeClr val="accent3">
                  <a:lumMod val="60000"/>
                  <a:lumOff val="40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Rectangle 6"/>
            <p:cNvSpPr/>
            <p:nvPr/>
          </p:nvSpPr>
          <p:spPr>
            <a:xfrm>
              <a:off x="1558138" y="0"/>
              <a:ext cx="518795" cy="482600"/>
            </a:xfrm>
            <a:prstGeom prst="rect">
              <a:avLst/>
            </a:prstGeom>
            <a:solidFill>
              <a:schemeClr val="accent3">
                <a:lumMod val="75000"/>
              </a:schemeClr>
            </a:solidFill>
            <a:ln w="25400" cap="flat" cmpd="sng" algn="ctr">
              <a:solidFill>
                <a:schemeClr val="accent3">
                  <a:lumMod val="75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Rectangle 7"/>
            <p:cNvSpPr/>
            <p:nvPr/>
          </p:nvSpPr>
          <p:spPr>
            <a:xfrm>
              <a:off x="2077517" y="0"/>
              <a:ext cx="518795" cy="482600"/>
            </a:xfrm>
            <a:prstGeom prst="rect">
              <a:avLst/>
            </a:prstGeom>
            <a:solidFill>
              <a:schemeClr val="accent3">
                <a:lumMod val="60000"/>
                <a:lumOff val="40000"/>
              </a:schemeClr>
            </a:solidFill>
            <a:ln w="25400" cap="flat" cmpd="sng" algn="ctr">
              <a:solidFill>
                <a:schemeClr val="accent3">
                  <a:lumMod val="60000"/>
                  <a:lumOff val="40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Rectangle 8"/>
            <p:cNvSpPr/>
            <p:nvPr/>
          </p:nvSpPr>
          <p:spPr>
            <a:xfrm>
              <a:off x="2596896" y="0"/>
              <a:ext cx="518795" cy="482600"/>
            </a:xfrm>
            <a:prstGeom prst="rect">
              <a:avLst/>
            </a:prstGeom>
            <a:solidFill>
              <a:schemeClr val="accent3">
                <a:lumMod val="75000"/>
              </a:schemeClr>
            </a:solidFill>
            <a:ln w="25400" cap="flat" cmpd="sng" algn="ctr">
              <a:solidFill>
                <a:schemeClr val="accent3">
                  <a:lumMod val="75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Rectangle 9"/>
            <p:cNvSpPr/>
            <p:nvPr/>
          </p:nvSpPr>
          <p:spPr>
            <a:xfrm>
              <a:off x="3116275" y="0"/>
              <a:ext cx="518795" cy="482600"/>
            </a:xfrm>
            <a:prstGeom prst="rect">
              <a:avLst/>
            </a:prstGeom>
            <a:solidFill>
              <a:schemeClr val="accent3">
                <a:lumMod val="60000"/>
                <a:lumOff val="40000"/>
              </a:schemeClr>
            </a:solidFill>
            <a:ln w="25400" cap="flat" cmpd="sng" algn="ctr">
              <a:solidFill>
                <a:schemeClr val="accent3">
                  <a:lumMod val="60000"/>
                  <a:lumOff val="40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Rectangle 10"/>
            <p:cNvSpPr/>
            <p:nvPr/>
          </p:nvSpPr>
          <p:spPr>
            <a:xfrm>
              <a:off x="3635654" y="0"/>
              <a:ext cx="518795" cy="482600"/>
            </a:xfrm>
            <a:prstGeom prst="rect">
              <a:avLst/>
            </a:prstGeom>
            <a:solidFill>
              <a:schemeClr val="accent3">
                <a:lumMod val="75000"/>
              </a:schemeClr>
            </a:solidFill>
            <a:ln w="25400" cap="flat" cmpd="sng" algn="ctr">
              <a:solidFill>
                <a:schemeClr val="accent3">
                  <a:lumMod val="75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Rectangle 11"/>
            <p:cNvSpPr/>
            <p:nvPr/>
          </p:nvSpPr>
          <p:spPr>
            <a:xfrm>
              <a:off x="4147718" y="0"/>
              <a:ext cx="518795" cy="482600"/>
            </a:xfrm>
            <a:prstGeom prst="rect">
              <a:avLst/>
            </a:prstGeom>
            <a:solidFill>
              <a:schemeClr val="accent3">
                <a:lumMod val="60000"/>
                <a:lumOff val="40000"/>
              </a:schemeClr>
            </a:solidFill>
            <a:ln w="25400" cap="flat" cmpd="sng" algn="ctr">
              <a:solidFill>
                <a:schemeClr val="accent3">
                  <a:lumMod val="60000"/>
                  <a:lumOff val="40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Rectangle 12"/>
            <p:cNvSpPr/>
            <p:nvPr/>
          </p:nvSpPr>
          <p:spPr>
            <a:xfrm>
              <a:off x="4667098" y="0"/>
              <a:ext cx="518795" cy="482600"/>
            </a:xfrm>
            <a:prstGeom prst="rect">
              <a:avLst/>
            </a:prstGeom>
            <a:solidFill>
              <a:schemeClr val="accent3">
                <a:lumMod val="75000"/>
              </a:schemeClr>
            </a:solidFill>
            <a:ln w="25400" cap="flat" cmpd="sng" algn="ctr">
              <a:solidFill>
                <a:schemeClr val="accent3">
                  <a:lumMod val="75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Rectangle 13"/>
            <p:cNvSpPr/>
            <p:nvPr/>
          </p:nvSpPr>
          <p:spPr>
            <a:xfrm>
              <a:off x="5186477" y="0"/>
              <a:ext cx="518795" cy="482600"/>
            </a:xfrm>
            <a:prstGeom prst="rect">
              <a:avLst/>
            </a:prstGeom>
            <a:solidFill>
              <a:schemeClr val="accent3">
                <a:lumMod val="60000"/>
                <a:lumOff val="40000"/>
              </a:schemeClr>
            </a:solidFill>
            <a:ln w="25400" cap="flat" cmpd="sng" algn="ctr">
              <a:solidFill>
                <a:schemeClr val="accent3">
                  <a:lumMod val="60000"/>
                  <a:lumOff val="40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Rectangle 14"/>
            <p:cNvSpPr/>
            <p:nvPr/>
          </p:nvSpPr>
          <p:spPr>
            <a:xfrm>
              <a:off x="5705856" y="0"/>
              <a:ext cx="518795" cy="482600"/>
            </a:xfrm>
            <a:prstGeom prst="rect">
              <a:avLst/>
            </a:prstGeom>
            <a:solidFill>
              <a:schemeClr val="accent3">
                <a:lumMod val="75000"/>
              </a:schemeClr>
            </a:solidFill>
            <a:ln w="25400" cap="flat" cmpd="sng" algn="ctr">
              <a:solidFill>
                <a:schemeClr val="accent3">
                  <a:lumMod val="75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6" name="TextBox 15"/>
          <p:cNvSpPr txBox="1"/>
          <p:nvPr/>
        </p:nvSpPr>
        <p:spPr>
          <a:xfrm>
            <a:off x="4572000" y="1668526"/>
            <a:ext cx="3429000" cy="707886"/>
          </a:xfrm>
          <a:prstGeom prst="rect">
            <a:avLst/>
          </a:prstGeom>
          <a:solidFill>
            <a:schemeClr val="accent3">
              <a:lumMod val="60000"/>
              <a:lumOff val="40000"/>
            </a:schemeClr>
          </a:solidFill>
        </p:spPr>
        <p:txBody>
          <a:bodyPr wrap="square" rtlCol="0">
            <a:spAutoFit/>
          </a:bodyPr>
          <a:lstStyle/>
          <a:p>
            <a:pPr algn="ctr"/>
            <a:r>
              <a:rPr lang="en-US" sz="4000" dirty="0" smtClean="0">
                <a:latin typeface="Franklin Gothic Demi" panose="020B0703020102020204" pitchFamily="34" charset="0"/>
              </a:rPr>
              <a:t>Edamame</a:t>
            </a:r>
            <a:endParaRPr lang="en-US" sz="4000" dirty="0">
              <a:latin typeface="Franklin Gothic Demi" panose="020B0703020102020204" pitchFamily="34" charset="0"/>
            </a:endParaRPr>
          </a:p>
        </p:txBody>
      </p:sp>
      <p:sp>
        <p:nvSpPr>
          <p:cNvPr id="21" name="TextBox 20"/>
          <p:cNvSpPr txBox="1"/>
          <p:nvPr/>
        </p:nvSpPr>
        <p:spPr>
          <a:xfrm>
            <a:off x="4604657" y="3367565"/>
            <a:ext cx="3429000" cy="707886"/>
          </a:xfrm>
          <a:prstGeom prst="rect">
            <a:avLst/>
          </a:prstGeom>
          <a:solidFill>
            <a:schemeClr val="accent3">
              <a:lumMod val="60000"/>
              <a:lumOff val="40000"/>
            </a:schemeClr>
          </a:solidFill>
        </p:spPr>
        <p:txBody>
          <a:bodyPr wrap="square" rtlCol="0">
            <a:spAutoFit/>
          </a:bodyPr>
          <a:lstStyle/>
          <a:p>
            <a:pPr algn="ctr"/>
            <a:r>
              <a:rPr lang="en-US" sz="4000" dirty="0" smtClean="0">
                <a:latin typeface="Franklin Gothic Demi" panose="020B0703020102020204" pitchFamily="34" charset="0"/>
              </a:rPr>
              <a:t>Tempeh</a:t>
            </a:r>
            <a:endParaRPr lang="en-US" sz="4000" dirty="0">
              <a:latin typeface="Franklin Gothic Demi" panose="020B0703020102020204" pitchFamily="34" charset="0"/>
            </a:endParaRPr>
          </a:p>
        </p:txBody>
      </p:sp>
      <p:sp>
        <p:nvSpPr>
          <p:cNvPr id="22" name="TextBox 21"/>
          <p:cNvSpPr txBox="1"/>
          <p:nvPr/>
        </p:nvSpPr>
        <p:spPr>
          <a:xfrm>
            <a:off x="4572000" y="4893845"/>
            <a:ext cx="3429000" cy="707886"/>
          </a:xfrm>
          <a:prstGeom prst="rect">
            <a:avLst/>
          </a:prstGeom>
          <a:solidFill>
            <a:schemeClr val="accent3">
              <a:lumMod val="60000"/>
              <a:lumOff val="40000"/>
            </a:schemeClr>
          </a:solidFill>
        </p:spPr>
        <p:txBody>
          <a:bodyPr wrap="square" rtlCol="0">
            <a:spAutoFit/>
          </a:bodyPr>
          <a:lstStyle/>
          <a:p>
            <a:pPr algn="ctr"/>
            <a:r>
              <a:rPr lang="en-US" sz="4000" dirty="0" smtClean="0">
                <a:latin typeface="Franklin Gothic Demi" panose="020B0703020102020204" pitchFamily="34" charset="0"/>
              </a:rPr>
              <a:t>Miso</a:t>
            </a:r>
            <a:endParaRPr lang="en-US" sz="4000" dirty="0">
              <a:latin typeface="Franklin Gothic Demi" panose="020B0703020102020204" pitchFamily="34" charset="0"/>
            </a:endParaRPr>
          </a:p>
        </p:txBody>
      </p:sp>
      <p:sp>
        <p:nvSpPr>
          <p:cNvPr id="17" name="Left Arrow 16"/>
          <p:cNvSpPr/>
          <p:nvPr/>
        </p:nvSpPr>
        <p:spPr>
          <a:xfrm>
            <a:off x="3657600" y="4953000"/>
            <a:ext cx="762000" cy="648731"/>
          </a:xfrm>
          <a:prstGeom prst="leftArrow">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Left Arrow 23"/>
          <p:cNvSpPr/>
          <p:nvPr/>
        </p:nvSpPr>
        <p:spPr>
          <a:xfrm>
            <a:off x="3657600" y="3367565"/>
            <a:ext cx="762000" cy="648731"/>
          </a:xfrm>
          <a:prstGeom prst="leftArrow">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Left Arrow 24"/>
          <p:cNvSpPr/>
          <p:nvPr/>
        </p:nvSpPr>
        <p:spPr>
          <a:xfrm>
            <a:off x="3657600" y="1668526"/>
            <a:ext cx="762000" cy="648731"/>
          </a:xfrm>
          <a:prstGeom prst="leftArrow">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91400" y="6444318"/>
            <a:ext cx="1600200" cy="343170"/>
          </a:xfrm>
          <a:prstGeom prst="rect">
            <a:avLst/>
          </a:prstGeom>
        </p:spPr>
      </p:pic>
    </p:spTree>
    <p:extLst>
      <p:ext uri="{BB962C8B-B14F-4D97-AF65-F5344CB8AC3E}">
        <p14:creationId xmlns:p14="http://schemas.microsoft.com/office/powerpoint/2010/main" val="17208986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5715000" cy="1143000"/>
          </a:xfrm>
        </p:spPr>
        <p:txBody>
          <a:bodyPr>
            <a:normAutofit/>
          </a:bodyPr>
          <a:lstStyle/>
          <a:p>
            <a:r>
              <a:rPr lang="en-US" sz="6000" dirty="0" smtClean="0">
                <a:latin typeface="Franklin Gothic Demi" panose="020B0703020102020204" pitchFamily="34" charset="0"/>
              </a:rPr>
              <a:t>Soy Products</a:t>
            </a:r>
            <a:endParaRPr lang="en-US" sz="6000" dirty="0">
              <a:latin typeface="Franklin Gothic Demi" panose="020B0703020102020204" pitchFamily="34" charset="0"/>
            </a:endParaRPr>
          </a:p>
        </p:txBody>
      </p:sp>
      <p:grpSp>
        <p:nvGrpSpPr>
          <p:cNvPr id="3" name="Group 2"/>
          <p:cNvGrpSpPr/>
          <p:nvPr/>
        </p:nvGrpSpPr>
        <p:grpSpPr>
          <a:xfrm rot="16200000">
            <a:off x="2197803" y="3136200"/>
            <a:ext cx="6881993" cy="609600"/>
            <a:chOff x="0" y="0"/>
            <a:chExt cx="6224651" cy="482803"/>
          </a:xfrm>
        </p:grpSpPr>
        <p:sp>
          <p:nvSpPr>
            <p:cNvPr id="4" name="Rectangle 3"/>
            <p:cNvSpPr/>
            <p:nvPr/>
          </p:nvSpPr>
          <p:spPr>
            <a:xfrm>
              <a:off x="0" y="0"/>
              <a:ext cx="519379" cy="482803"/>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Rectangle 4"/>
            <p:cNvSpPr/>
            <p:nvPr/>
          </p:nvSpPr>
          <p:spPr>
            <a:xfrm>
              <a:off x="519379" y="0"/>
              <a:ext cx="518795" cy="482600"/>
            </a:xfrm>
            <a:prstGeom prst="rect">
              <a:avLst/>
            </a:prstGeom>
            <a:solidFill>
              <a:schemeClr val="accent3">
                <a:lumMod val="75000"/>
              </a:schemeClr>
            </a:solidFill>
            <a:ln w="25400" cap="flat" cmpd="sng" algn="ctr">
              <a:solidFill>
                <a:schemeClr val="accent3">
                  <a:lumMod val="75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Rectangle 5"/>
            <p:cNvSpPr/>
            <p:nvPr/>
          </p:nvSpPr>
          <p:spPr>
            <a:xfrm>
              <a:off x="1038758" y="0"/>
              <a:ext cx="518795" cy="482600"/>
            </a:xfrm>
            <a:prstGeom prst="rect">
              <a:avLst/>
            </a:prstGeom>
            <a:solidFill>
              <a:schemeClr val="accent3">
                <a:lumMod val="60000"/>
                <a:lumOff val="40000"/>
              </a:schemeClr>
            </a:solidFill>
            <a:ln w="25400" cap="flat" cmpd="sng" algn="ctr">
              <a:solidFill>
                <a:schemeClr val="accent3">
                  <a:lumMod val="60000"/>
                  <a:lumOff val="40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Rectangle 6"/>
            <p:cNvSpPr/>
            <p:nvPr/>
          </p:nvSpPr>
          <p:spPr>
            <a:xfrm>
              <a:off x="1558138" y="0"/>
              <a:ext cx="518795" cy="482600"/>
            </a:xfrm>
            <a:prstGeom prst="rect">
              <a:avLst/>
            </a:prstGeom>
            <a:solidFill>
              <a:schemeClr val="accent3">
                <a:lumMod val="75000"/>
              </a:schemeClr>
            </a:solidFill>
            <a:ln w="25400" cap="flat" cmpd="sng" algn="ctr">
              <a:solidFill>
                <a:schemeClr val="accent3">
                  <a:lumMod val="75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Rectangle 7"/>
            <p:cNvSpPr/>
            <p:nvPr/>
          </p:nvSpPr>
          <p:spPr>
            <a:xfrm>
              <a:off x="2077517" y="0"/>
              <a:ext cx="518795" cy="482600"/>
            </a:xfrm>
            <a:prstGeom prst="rect">
              <a:avLst/>
            </a:prstGeom>
            <a:solidFill>
              <a:schemeClr val="accent3">
                <a:lumMod val="60000"/>
                <a:lumOff val="40000"/>
              </a:schemeClr>
            </a:solidFill>
            <a:ln w="25400" cap="flat" cmpd="sng" algn="ctr">
              <a:solidFill>
                <a:schemeClr val="accent3">
                  <a:lumMod val="60000"/>
                  <a:lumOff val="40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Rectangle 8"/>
            <p:cNvSpPr/>
            <p:nvPr/>
          </p:nvSpPr>
          <p:spPr>
            <a:xfrm>
              <a:off x="2596896" y="0"/>
              <a:ext cx="518795" cy="482600"/>
            </a:xfrm>
            <a:prstGeom prst="rect">
              <a:avLst/>
            </a:prstGeom>
            <a:solidFill>
              <a:schemeClr val="accent3">
                <a:lumMod val="75000"/>
              </a:schemeClr>
            </a:solidFill>
            <a:ln w="25400" cap="flat" cmpd="sng" algn="ctr">
              <a:solidFill>
                <a:schemeClr val="accent3">
                  <a:lumMod val="75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Rectangle 9"/>
            <p:cNvSpPr/>
            <p:nvPr/>
          </p:nvSpPr>
          <p:spPr>
            <a:xfrm>
              <a:off x="3116275" y="0"/>
              <a:ext cx="518795" cy="482600"/>
            </a:xfrm>
            <a:prstGeom prst="rect">
              <a:avLst/>
            </a:prstGeom>
            <a:solidFill>
              <a:schemeClr val="accent3">
                <a:lumMod val="60000"/>
                <a:lumOff val="40000"/>
              </a:schemeClr>
            </a:solidFill>
            <a:ln w="25400" cap="flat" cmpd="sng" algn="ctr">
              <a:solidFill>
                <a:schemeClr val="accent3">
                  <a:lumMod val="60000"/>
                  <a:lumOff val="40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Rectangle 10"/>
            <p:cNvSpPr/>
            <p:nvPr/>
          </p:nvSpPr>
          <p:spPr>
            <a:xfrm>
              <a:off x="3635654" y="0"/>
              <a:ext cx="518795" cy="482600"/>
            </a:xfrm>
            <a:prstGeom prst="rect">
              <a:avLst/>
            </a:prstGeom>
            <a:solidFill>
              <a:schemeClr val="accent3">
                <a:lumMod val="75000"/>
              </a:schemeClr>
            </a:solidFill>
            <a:ln w="25400" cap="flat" cmpd="sng" algn="ctr">
              <a:solidFill>
                <a:schemeClr val="accent3">
                  <a:lumMod val="75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Rectangle 11"/>
            <p:cNvSpPr/>
            <p:nvPr/>
          </p:nvSpPr>
          <p:spPr>
            <a:xfrm>
              <a:off x="4147718" y="0"/>
              <a:ext cx="518795" cy="482600"/>
            </a:xfrm>
            <a:prstGeom prst="rect">
              <a:avLst/>
            </a:prstGeom>
            <a:solidFill>
              <a:schemeClr val="accent3">
                <a:lumMod val="60000"/>
                <a:lumOff val="40000"/>
              </a:schemeClr>
            </a:solidFill>
            <a:ln w="25400" cap="flat" cmpd="sng" algn="ctr">
              <a:solidFill>
                <a:schemeClr val="accent3">
                  <a:lumMod val="60000"/>
                  <a:lumOff val="40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Rectangle 12"/>
            <p:cNvSpPr/>
            <p:nvPr/>
          </p:nvSpPr>
          <p:spPr>
            <a:xfrm>
              <a:off x="4667098" y="0"/>
              <a:ext cx="518795" cy="482600"/>
            </a:xfrm>
            <a:prstGeom prst="rect">
              <a:avLst/>
            </a:prstGeom>
            <a:solidFill>
              <a:schemeClr val="accent3">
                <a:lumMod val="75000"/>
              </a:schemeClr>
            </a:solidFill>
            <a:ln w="25400" cap="flat" cmpd="sng" algn="ctr">
              <a:solidFill>
                <a:schemeClr val="accent3">
                  <a:lumMod val="75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Rectangle 13"/>
            <p:cNvSpPr/>
            <p:nvPr/>
          </p:nvSpPr>
          <p:spPr>
            <a:xfrm>
              <a:off x="5186477" y="0"/>
              <a:ext cx="518795" cy="482600"/>
            </a:xfrm>
            <a:prstGeom prst="rect">
              <a:avLst/>
            </a:prstGeom>
            <a:solidFill>
              <a:schemeClr val="accent3">
                <a:lumMod val="60000"/>
                <a:lumOff val="40000"/>
              </a:schemeClr>
            </a:solidFill>
            <a:ln w="25400" cap="flat" cmpd="sng" algn="ctr">
              <a:solidFill>
                <a:schemeClr val="accent3">
                  <a:lumMod val="60000"/>
                  <a:lumOff val="40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Rectangle 14"/>
            <p:cNvSpPr/>
            <p:nvPr/>
          </p:nvSpPr>
          <p:spPr>
            <a:xfrm>
              <a:off x="5705856" y="0"/>
              <a:ext cx="518795" cy="482600"/>
            </a:xfrm>
            <a:prstGeom prst="rect">
              <a:avLst/>
            </a:prstGeom>
            <a:solidFill>
              <a:schemeClr val="accent3">
                <a:lumMod val="75000"/>
              </a:schemeClr>
            </a:solidFill>
            <a:ln w="25400" cap="flat" cmpd="sng" algn="ctr">
              <a:solidFill>
                <a:schemeClr val="accent3">
                  <a:lumMod val="75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6" name="TextBox 15"/>
          <p:cNvSpPr txBox="1"/>
          <p:nvPr/>
        </p:nvSpPr>
        <p:spPr>
          <a:xfrm>
            <a:off x="457200" y="1733594"/>
            <a:ext cx="3429000" cy="707886"/>
          </a:xfrm>
          <a:prstGeom prst="rect">
            <a:avLst/>
          </a:prstGeom>
          <a:solidFill>
            <a:schemeClr val="accent3">
              <a:lumMod val="60000"/>
              <a:lumOff val="40000"/>
            </a:schemeClr>
          </a:solidFill>
        </p:spPr>
        <p:txBody>
          <a:bodyPr wrap="square" rtlCol="0">
            <a:spAutoFit/>
          </a:bodyPr>
          <a:lstStyle/>
          <a:p>
            <a:pPr algn="ctr"/>
            <a:r>
              <a:rPr lang="en-US" sz="4000" dirty="0" smtClean="0">
                <a:latin typeface="Franklin Gothic Demi" panose="020B0703020102020204" pitchFamily="34" charset="0"/>
              </a:rPr>
              <a:t>Soft tofu</a:t>
            </a:r>
            <a:endParaRPr lang="en-US" sz="4000" dirty="0">
              <a:latin typeface="Franklin Gothic Demi" panose="020B0703020102020204" pitchFamily="34" charset="0"/>
            </a:endParaRPr>
          </a:p>
        </p:txBody>
      </p:sp>
      <p:sp>
        <p:nvSpPr>
          <p:cNvPr id="21" name="TextBox 20"/>
          <p:cNvSpPr txBox="1"/>
          <p:nvPr/>
        </p:nvSpPr>
        <p:spPr>
          <a:xfrm>
            <a:off x="457200" y="3368043"/>
            <a:ext cx="3429000" cy="707886"/>
          </a:xfrm>
          <a:prstGeom prst="rect">
            <a:avLst/>
          </a:prstGeom>
          <a:solidFill>
            <a:schemeClr val="accent3">
              <a:lumMod val="60000"/>
              <a:lumOff val="40000"/>
            </a:schemeClr>
          </a:solidFill>
        </p:spPr>
        <p:txBody>
          <a:bodyPr wrap="square" rtlCol="0">
            <a:spAutoFit/>
          </a:bodyPr>
          <a:lstStyle/>
          <a:p>
            <a:pPr algn="ctr"/>
            <a:r>
              <a:rPr lang="en-US" sz="4000" dirty="0" smtClean="0">
                <a:latin typeface="Franklin Gothic Demi" panose="020B0703020102020204" pitchFamily="34" charset="0"/>
              </a:rPr>
              <a:t>Silken tofu </a:t>
            </a:r>
            <a:endParaRPr lang="en-US" sz="4000" dirty="0">
              <a:latin typeface="Franklin Gothic Demi" panose="020B0703020102020204" pitchFamily="34" charset="0"/>
            </a:endParaRPr>
          </a:p>
        </p:txBody>
      </p:sp>
      <p:sp>
        <p:nvSpPr>
          <p:cNvPr id="22" name="TextBox 21"/>
          <p:cNvSpPr txBox="1"/>
          <p:nvPr/>
        </p:nvSpPr>
        <p:spPr>
          <a:xfrm>
            <a:off x="457200" y="5007114"/>
            <a:ext cx="3429000" cy="707886"/>
          </a:xfrm>
          <a:prstGeom prst="rect">
            <a:avLst/>
          </a:prstGeom>
          <a:solidFill>
            <a:schemeClr val="accent3">
              <a:lumMod val="60000"/>
              <a:lumOff val="40000"/>
            </a:schemeClr>
          </a:solidFill>
        </p:spPr>
        <p:txBody>
          <a:bodyPr wrap="square" rtlCol="0">
            <a:spAutoFit/>
          </a:bodyPr>
          <a:lstStyle/>
          <a:p>
            <a:pPr algn="ctr"/>
            <a:r>
              <a:rPr lang="en-US" sz="4000" dirty="0" smtClean="0">
                <a:latin typeface="Franklin Gothic Demi" panose="020B0703020102020204" pitchFamily="34" charset="0"/>
              </a:rPr>
              <a:t>Firm tofu</a:t>
            </a:r>
            <a:endParaRPr lang="en-US" sz="4000" dirty="0">
              <a:latin typeface="Franklin Gothic Demi" panose="020B0703020102020204" pitchFamily="34" charset="0"/>
            </a:endParaRPr>
          </a:p>
        </p:txBody>
      </p:sp>
      <p:sp>
        <p:nvSpPr>
          <p:cNvPr id="17" name="Left Arrow 16"/>
          <p:cNvSpPr/>
          <p:nvPr/>
        </p:nvSpPr>
        <p:spPr>
          <a:xfrm rot="10800000">
            <a:off x="4190998" y="4996446"/>
            <a:ext cx="762000" cy="648731"/>
          </a:xfrm>
          <a:prstGeom prst="leftArrow">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Left Arrow 25"/>
          <p:cNvSpPr/>
          <p:nvPr/>
        </p:nvSpPr>
        <p:spPr>
          <a:xfrm rot="10800000">
            <a:off x="4190999" y="3427843"/>
            <a:ext cx="762000" cy="648731"/>
          </a:xfrm>
          <a:prstGeom prst="leftArrow">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Left Arrow 26"/>
          <p:cNvSpPr/>
          <p:nvPr/>
        </p:nvSpPr>
        <p:spPr>
          <a:xfrm rot="10800000">
            <a:off x="4190999" y="1750178"/>
            <a:ext cx="762000" cy="648731"/>
          </a:xfrm>
          <a:prstGeom prst="leftArrow">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0" name="Picture 4" descr="http://www.foodsubs.com/Photos/extrafirmtof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4599717"/>
            <a:ext cx="2594465" cy="202968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foodsubs.com/Photos/chinesesofttofu.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1" y="789412"/>
            <a:ext cx="2590800" cy="202998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www.seoulplaza.sk/html/recipes/doenjang-jjigae_68/images/recipe/dwenjang/tofu.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27872" y="2724298"/>
            <a:ext cx="2735128" cy="207630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1034" y="6444318"/>
            <a:ext cx="1600200" cy="343170"/>
          </a:xfrm>
          <a:prstGeom prst="rect">
            <a:avLst/>
          </a:prstGeom>
        </p:spPr>
      </p:pic>
    </p:spTree>
    <p:extLst>
      <p:ext uri="{BB962C8B-B14F-4D97-AF65-F5344CB8AC3E}">
        <p14:creationId xmlns:p14="http://schemas.microsoft.com/office/powerpoint/2010/main" val="10855220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3999" cy="1143000"/>
          </a:xfrm>
          <a:noFill/>
          <a:ln w="44450">
            <a:noFill/>
          </a:ln>
        </p:spPr>
        <p:txBody>
          <a:bodyPr>
            <a:noAutofit/>
          </a:bodyPr>
          <a:lstStyle/>
          <a:p>
            <a:r>
              <a:rPr lang="en-US" sz="6000" dirty="0" smtClean="0">
                <a:latin typeface="Franklin Gothic Demi" panose="020B0703020102020204" pitchFamily="34" charset="0"/>
              </a:rPr>
              <a:t>Uses of Soy in Food</a:t>
            </a:r>
            <a:endParaRPr lang="en-US" sz="6000" dirty="0">
              <a:latin typeface="Franklin Gothic Demi" panose="020B0703020102020204" pitchFamily="34" charset="0"/>
            </a:endParaRPr>
          </a:p>
        </p:txBody>
      </p:sp>
      <p:pic>
        <p:nvPicPr>
          <p:cNvPr id="7170" name="Picture 2" descr="http://www.motherearthnews.com/~/media/Images/MEN/Editorial/Articles/Magazine%20Articles/1976/05-01/Nutritious%20Soybean%20Recipes/soybea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755916"/>
            <a:ext cx="2934462" cy="2197084"/>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990600" y="1499892"/>
            <a:ext cx="2971800" cy="1627909"/>
          </a:xfrm>
          <a:prstGeom prst="roundRect">
            <a:avLst/>
          </a:prstGeom>
          <a:solidFill>
            <a:schemeClr val="accent3">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Blending</a:t>
            </a:r>
            <a:endParaRPr lang="en-US" sz="3600" dirty="0"/>
          </a:p>
        </p:txBody>
      </p:sp>
      <p:grpSp>
        <p:nvGrpSpPr>
          <p:cNvPr id="10" name="Group 9"/>
          <p:cNvGrpSpPr/>
          <p:nvPr/>
        </p:nvGrpSpPr>
        <p:grpSpPr>
          <a:xfrm rot="10800000">
            <a:off x="-4944" y="6235521"/>
            <a:ext cx="9148944" cy="609600"/>
            <a:chOff x="0" y="0"/>
            <a:chExt cx="6224651" cy="482803"/>
          </a:xfrm>
        </p:grpSpPr>
        <p:sp>
          <p:nvSpPr>
            <p:cNvPr id="11" name="Rectangle 10"/>
            <p:cNvSpPr/>
            <p:nvPr/>
          </p:nvSpPr>
          <p:spPr>
            <a:xfrm>
              <a:off x="0" y="0"/>
              <a:ext cx="519379" cy="482803"/>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Rectangle 11"/>
            <p:cNvSpPr/>
            <p:nvPr/>
          </p:nvSpPr>
          <p:spPr>
            <a:xfrm>
              <a:off x="519379" y="0"/>
              <a:ext cx="518795" cy="482600"/>
            </a:xfrm>
            <a:prstGeom prst="rect">
              <a:avLst/>
            </a:prstGeom>
            <a:solidFill>
              <a:schemeClr val="accent3">
                <a:lumMod val="75000"/>
              </a:schemeClr>
            </a:solidFill>
            <a:ln w="25400" cap="flat" cmpd="sng" algn="ctr">
              <a:solidFill>
                <a:schemeClr val="accent3">
                  <a:lumMod val="75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Rectangle 12"/>
            <p:cNvSpPr/>
            <p:nvPr/>
          </p:nvSpPr>
          <p:spPr>
            <a:xfrm>
              <a:off x="1038758" y="0"/>
              <a:ext cx="518795" cy="482600"/>
            </a:xfrm>
            <a:prstGeom prst="rect">
              <a:avLst/>
            </a:prstGeom>
            <a:solidFill>
              <a:schemeClr val="accent3">
                <a:lumMod val="60000"/>
                <a:lumOff val="40000"/>
              </a:schemeClr>
            </a:solidFill>
            <a:ln w="25400" cap="flat" cmpd="sng" algn="ctr">
              <a:solidFill>
                <a:schemeClr val="accent3">
                  <a:lumMod val="60000"/>
                  <a:lumOff val="40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Rectangle 13"/>
            <p:cNvSpPr/>
            <p:nvPr/>
          </p:nvSpPr>
          <p:spPr>
            <a:xfrm>
              <a:off x="1558138" y="0"/>
              <a:ext cx="518795" cy="482600"/>
            </a:xfrm>
            <a:prstGeom prst="rect">
              <a:avLst/>
            </a:prstGeom>
            <a:solidFill>
              <a:schemeClr val="accent3">
                <a:lumMod val="75000"/>
              </a:schemeClr>
            </a:solidFill>
            <a:ln w="25400" cap="flat" cmpd="sng" algn="ctr">
              <a:solidFill>
                <a:schemeClr val="accent3">
                  <a:lumMod val="75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Rectangle 14"/>
            <p:cNvSpPr/>
            <p:nvPr/>
          </p:nvSpPr>
          <p:spPr>
            <a:xfrm>
              <a:off x="2077517" y="0"/>
              <a:ext cx="518795" cy="482600"/>
            </a:xfrm>
            <a:prstGeom prst="rect">
              <a:avLst/>
            </a:prstGeom>
            <a:solidFill>
              <a:schemeClr val="accent3">
                <a:lumMod val="60000"/>
                <a:lumOff val="40000"/>
              </a:schemeClr>
            </a:solidFill>
            <a:ln w="25400" cap="flat" cmpd="sng" algn="ctr">
              <a:solidFill>
                <a:schemeClr val="accent3">
                  <a:lumMod val="60000"/>
                  <a:lumOff val="40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Rectangle 15"/>
            <p:cNvSpPr/>
            <p:nvPr/>
          </p:nvSpPr>
          <p:spPr>
            <a:xfrm>
              <a:off x="2596896" y="0"/>
              <a:ext cx="518795" cy="482600"/>
            </a:xfrm>
            <a:prstGeom prst="rect">
              <a:avLst/>
            </a:prstGeom>
            <a:solidFill>
              <a:schemeClr val="accent3">
                <a:lumMod val="75000"/>
              </a:schemeClr>
            </a:solidFill>
            <a:ln w="25400" cap="flat" cmpd="sng" algn="ctr">
              <a:solidFill>
                <a:schemeClr val="accent3">
                  <a:lumMod val="75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Rectangle 16"/>
            <p:cNvSpPr/>
            <p:nvPr/>
          </p:nvSpPr>
          <p:spPr>
            <a:xfrm>
              <a:off x="3116275" y="0"/>
              <a:ext cx="518795" cy="482600"/>
            </a:xfrm>
            <a:prstGeom prst="rect">
              <a:avLst/>
            </a:prstGeom>
            <a:solidFill>
              <a:schemeClr val="accent3">
                <a:lumMod val="60000"/>
                <a:lumOff val="40000"/>
              </a:schemeClr>
            </a:solidFill>
            <a:ln w="25400" cap="flat" cmpd="sng" algn="ctr">
              <a:solidFill>
                <a:schemeClr val="accent3">
                  <a:lumMod val="60000"/>
                  <a:lumOff val="40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 name="Rectangle 17"/>
            <p:cNvSpPr/>
            <p:nvPr/>
          </p:nvSpPr>
          <p:spPr>
            <a:xfrm>
              <a:off x="3635654" y="0"/>
              <a:ext cx="518795" cy="482600"/>
            </a:xfrm>
            <a:prstGeom prst="rect">
              <a:avLst/>
            </a:prstGeom>
            <a:solidFill>
              <a:schemeClr val="accent3">
                <a:lumMod val="75000"/>
              </a:schemeClr>
            </a:solidFill>
            <a:ln w="25400" cap="flat" cmpd="sng" algn="ctr">
              <a:solidFill>
                <a:schemeClr val="accent3">
                  <a:lumMod val="75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 name="Rectangle 18"/>
            <p:cNvSpPr/>
            <p:nvPr/>
          </p:nvSpPr>
          <p:spPr>
            <a:xfrm>
              <a:off x="4147718" y="0"/>
              <a:ext cx="518795" cy="482600"/>
            </a:xfrm>
            <a:prstGeom prst="rect">
              <a:avLst/>
            </a:prstGeom>
            <a:solidFill>
              <a:schemeClr val="accent3">
                <a:lumMod val="60000"/>
                <a:lumOff val="40000"/>
              </a:schemeClr>
            </a:solidFill>
            <a:ln w="25400" cap="flat" cmpd="sng" algn="ctr">
              <a:solidFill>
                <a:schemeClr val="accent3">
                  <a:lumMod val="60000"/>
                  <a:lumOff val="40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Rectangle 19"/>
            <p:cNvSpPr/>
            <p:nvPr/>
          </p:nvSpPr>
          <p:spPr>
            <a:xfrm>
              <a:off x="4667098" y="0"/>
              <a:ext cx="518795" cy="482600"/>
            </a:xfrm>
            <a:prstGeom prst="rect">
              <a:avLst/>
            </a:prstGeom>
            <a:solidFill>
              <a:schemeClr val="accent3">
                <a:lumMod val="75000"/>
              </a:schemeClr>
            </a:solidFill>
            <a:ln w="25400" cap="flat" cmpd="sng" algn="ctr">
              <a:solidFill>
                <a:schemeClr val="accent3">
                  <a:lumMod val="75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1" name="Rectangle 20"/>
            <p:cNvSpPr/>
            <p:nvPr/>
          </p:nvSpPr>
          <p:spPr>
            <a:xfrm>
              <a:off x="5186477" y="0"/>
              <a:ext cx="518795" cy="482600"/>
            </a:xfrm>
            <a:prstGeom prst="rect">
              <a:avLst/>
            </a:prstGeom>
            <a:solidFill>
              <a:schemeClr val="accent3">
                <a:lumMod val="60000"/>
                <a:lumOff val="40000"/>
              </a:schemeClr>
            </a:solidFill>
            <a:ln w="25400" cap="flat" cmpd="sng" algn="ctr">
              <a:solidFill>
                <a:schemeClr val="accent3">
                  <a:lumMod val="60000"/>
                  <a:lumOff val="40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2" name="Rectangle 21"/>
            <p:cNvSpPr/>
            <p:nvPr/>
          </p:nvSpPr>
          <p:spPr>
            <a:xfrm>
              <a:off x="5705856" y="0"/>
              <a:ext cx="518795" cy="482600"/>
            </a:xfrm>
            <a:prstGeom prst="rect">
              <a:avLst/>
            </a:prstGeom>
            <a:solidFill>
              <a:schemeClr val="accent3">
                <a:lumMod val="75000"/>
              </a:schemeClr>
            </a:solidFill>
            <a:ln w="25400" cap="flat" cmpd="sng" algn="ctr">
              <a:solidFill>
                <a:schemeClr val="accent3">
                  <a:lumMod val="75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4" name="Rounded Rectangle 3"/>
          <p:cNvSpPr/>
          <p:nvPr/>
        </p:nvSpPr>
        <p:spPr>
          <a:xfrm>
            <a:off x="228600" y="3304033"/>
            <a:ext cx="2895600" cy="1676400"/>
          </a:xfrm>
          <a:prstGeom prst="roundRect">
            <a:avLst/>
          </a:prstGeom>
          <a:solidFill>
            <a:schemeClr val="accent3">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Water absorption</a:t>
            </a:r>
            <a:endParaRPr lang="en-US" sz="3600" dirty="0"/>
          </a:p>
        </p:txBody>
      </p:sp>
      <p:sp>
        <p:nvSpPr>
          <p:cNvPr id="5" name="Rounded Rectangle 4"/>
          <p:cNvSpPr/>
          <p:nvPr/>
        </p:nvSpPr>
        <p:spPr>
          <a:xfrm>
            <a:off x="3124200" y="4876800"/>
            <a:ext cx="2916936" cy="1676401"/>
          </a:xfrm>
          <a:prstGeom prst="roundRect">
            <a:avLst/>
          </a:prstGeom>
          <a:solidFill>
            <a:schemeClr val="accent3">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Many other uses</a:t>
            </a:r>
            <a:endParaRPr lang="en-US" sz="3600" dirty="0"/>
          </a:p>
        </p:txBody>
      </p:sp>
      <p:sp>
        <p:nvSpPr>
          <p:cNvPr id="6" name="Rounded Rectangle 5"/>
          <p:cNvSpPr/>
          <p:nvPr/>
        </p:nvSpPr>
        <p:spPr>
          <a:xfrm>
            <a:off x="5181600" y="1475646"/>
            <a:ext cx="2892552" cy="1676400"/>
          </a:xfrm>
          <a:prstGeom prst="roundRect">
            <a:avLst/>
          </a:prstGeom>
          <a:solidFill>
            <a:schemeClr val="accent3">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Texture</a:t>
            </a:r>
            <a:endParaRPr lang="en-US" dirty="0"/>
          </a:p>
        </p:txBody>
      </p:sp>
      <p:sp>
        <p:nvSpPr>
          <p:cNvPr id="7" name="Rounded Rectangle 6"/>
          <p:cNvSpPr/>
          <p:nvPr/>
        </p:nvSpPr>
        <p:spPr>
          <a:xfrm>
            <a:off x="6019800" y="3294888"/>
            <a:ext cx="2868168" cy="1676401"/>
          </a:xfrm>
          <a:prstGeom prst="roundRect">
            <a:avLst/>
          </a:prstGeom>
          <a:solidFill>
            <a:schemeClr val="accent3">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Fat absorption</a:t>
            </a:r>
            <a:endParaRPr lang="en-US" sz="3600" dirty="0"/>
          </a:p>
        </p:txBody>
      </p:sp>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1034" y="6444318"/>
            <a:ext cx="1600200" cy="343170"/>
          </a:xfrm>
          <a:prstGeom prst="rect">
            <a:avLst/>
          </a:prstGeom>
        </p:spPr>
      </p:pic>
    </p:spTree>
    <p:extLst>
      <p:ext uri="{BB962C8B-B14F-4D97-AF65-F5344CB8AC3E}">
        <p14:creationId xmlns:p14="http://schemas.microsoft.com/office/powerpoint/2010/main" val="30970296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152400"/>
            <a:ext cx="6488532" cy="1143000"/>
          </a:xfrm>
          <a:noFill/>
          <a:ln w="38100">
            <a:noFill/>
          </a:ln>
        </p:spPr>
        <p:txBody>
          <a:bodyPr>
            <a:noAutofit/>
          </a:bodyPr>
          <a:lstStyle/>
          <a:p>
            <a:r>
              <a:rPr lang="en-US" sz="6600" dirty="0" smtClean="0">
                <a:latin typeface="Franklin Gothic Demi" panose="020B0703020102020204" pitchFamily="34" charset="0"/>
              </a:rPr>
              <a:t>Soy Nutrition</a:t>
            </a:r>
            <a:endParaRPr lang="en-US" sz="6600" dirty="0">
              <a:latin typeface="Franklin Gothic Demi" panose="020B0703020102020204" pitchFamily="34" charset="0"/>
            </a:endParaRPr>
          </a:p>
        </p:txBody>
      </p:sp>
      <p:pic>
        <p:nvPicPr>
          <p:cNvPr id="20" name="Picture 2" descr="http://www.sipcamadvanblog.com/wp-content/uploads/2013/11/soybeans.jpg"/>
          <p:cNvPicPr>
            <a:picLocks noChangeAspect="1" noChangeArrowheads="1"/>
          </p:cNvPicPr>
          <p:nvPr/>
        </p:nvPicPr>
        <p:blipFill rotWithShape="1">
          <a:blip r:embed="rId3">
            <a:extLst>
              <a:ext uri="{28A0092B-C50C-407E-A947-70E740481C1C}">
                <a14:useLocalDpi xmlns:a14="http://schemas.microsoft.com/office/drawing/2010/main" val="0"/>
              </a:ext>
            </a:extLst>
          </a:blip>
          <a:srcRect l="27673" r="26886"/>
          <a:stretch/>
        </p:blipFill>
        <p:spPr bwMode="auto">
          <a:xfrm>
            <a:off x="0" y="-3048"/>
            <a:ext cx="1731264" cy="6861048"/>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p:cNvGrpSpPr/>
          <p:nvPr/>
        </p:nvGrpSpPr>
        <p:grpSpPr>
          <a:xfrm rot="16200000">
            <a:off x="-1709733" y="3136196"/>
            <a:ext cx="6881993" cy="609600"/>
            <a:chOff x="0" y="0"/>
            <a:chExt cx="6224651" cy="482803"/>
          </a:xfrm>
        </p:grpSpPr>
        <p:sp>
          <p:nvSpPr>
            <p:cNvPr id="22" name="Rectangle 21"/>
            <p:cNvSpPr/>
            <p:nvPr/>
          </p:nvSpPr>
          <p:spPr>
            <a:xfrm>
              <a:off x="0" y="0"/>
              <a:ext cx="519379" cy="482803"/>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3" name="Rectangle 22"/>
            <p:cNvSpPr/>
            <p:nvPr/>
          </p:nvSpPr>
          <p:spPr>
            <a:xfrm>
              <a:off x="519379" y="0"/>
              <a:ext cx="518795" cy="482600"/>
            </a:xfrm>
            <a:prstGeom prst="rect">
              <a:avLst/>
            </a:prstGeom>
            <a:solidFill>
              <a:schemeClr val="accent3">
                <a:lumMod val="75000"/>
              </a:schemeClr>
            </a:solidFill>
            <a:ln w="25400" cap="flat" cmpd="sng" algn="ctr">
              <a:solidFill>
                <a:schemeClr val="accent3">
                  <a:lumMod val="75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4" name="Rectangle 23"/>
            <p:cNvSpPr/>
            <p:nvPr/>
          </p:nvSpPr>
          <p:spPr>
            <a:xfrm>
              <a:off x="1038758" y="0"/>
              <a:ext cx="518795" cy="482600"/>
            </a:xfrm>
            <a:prstGeom prst="rect">
              <a:avLst/>
            </a:prstGeom>
            <a:solidFill>
              <a:schemeClr val="accent3">
                <a:lumMod val="60000"/>
                <a:lumOff val="40000"/>
              </a:schemeClr>
            </a:solidFill>
            <a:ln w="25400" cap="flat" cmpd="sng" algn="ctr">
              <a:solidFill>
                <a:schemeClr val="accent3">
                  <a:lumMod val="60000"/>
                  <a:lumOff val="40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5" name="Rectangle 24"/>
            <p:cNvSpPr/>
            <p:nvPr/>
          </p:nvSpPr>
          <p:spPr>
            <a:xfrm>
              <a:off x="1558138" y="0"/>
              <a:ext cx="518795" cy="482600"/>
            </a:xfrm>
            <a:prstGeom prst="rect">
              <a:avLst/>
            </a:prstGeom>
            <a:solidFill>
              <a:schemeClr val="accent3">
                <a:lumMod val="75000"/>
              </a:schemeClr>
            </a:solidFill>
            <a:ln w="25400" cap="flat" cmpd="sng" algn="ctr">
              <a:solidFill>
                <a:schemeClr val="accent3">
                  <a:lumMod val="75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6" name="Rectangle 25"/>
            <p:cNvSpPr/>
            <p:nvPr/>
          </p:nvSpPr>
          <p:spPr>
            <a:xfrm>
              <a:off x="2077517" y="0"/>
              <a:ext cx="518795" cy="482600"/>
            </a:xfrm>
            <a:prstGeom prst="rect">
              <a:avLst/>
            </a:prstGeom>
            <a:solidFill>
              <a:schemeClr val="accent3">
                <a:lumMod val="60000"/>
                <a:lumOff val="40000"/>
              </a:schemeClr>
            </a:solidFill>
            <a:ln w="25400" cap="flat" cmpd="sng" algn="ctr">
              <a:solidFill>
                <a:schemeClr val="accent3">
                  <a:lumMod val="60000"/>
                  <a:lumOff val="40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7" name="Rectangle 26"/>
            <p:cNvSpPr/>
            <p:nvPr/>
          </p:nvSpPr>
          <p:spPr>
            <a:xfrm>
              <a:off x="2596896" y="0"/>
              <a:ext cx="518795" cy="482600"/>
            </a:xfrm>
            <a:prstGeom prst="rect">
              <a:avLst/>
            </a:prstGeom>
            <a:solidFill>
              <a:schemeClr val="accent3">
                <a:lumMod val="75000"/>
              </a:schemeClr>
            </a:solidFill>
            <a:ln w="25400" cap="flat" cmpd="sng" algn="ctr">
              <a:solidFill>
                <a:schemeClr val="accent3">
                  <a:lumMod val="75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8" name="Rectangle 27"/>
            <p:cNvSpPr/>
            <p:nvPr/>
          </p:nvSpPr>
          <p:spPr>
            <a:xfrm>
              <a:off x="3116275" y="0"/>
              <a:ext cx="518795" cy="482600"/>
            </a:xfrm>
            <a:prstGeom prst="rect">
              <a:avLst/>
            </a:prstGeom>
            <a:solidFill>
              <a:schemeClr val="accent3">
                <a:lumMod val="60000"/>
                <a:lumOff val="40000"/>
              </a:schemeClr>
            </a:solidFill>
            <a:ln w="25400" cap="flat" cmpd="sng" algn="ctr">
              <a:solidFill>
                <a:schemeClr val="accent3">
                  <a:lumMod val="60000"/>
                  <a:lumOff val="40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9" name="Rectangle 28"/>
            <p:cNvSpPr/>
            <p:nvPr/>
          </p:nvSpPr>
          <p:spPr>
            <a:xfrm>
              <a:off x="3635654" y="0"/>
              <a:ext cx="518795" cy="482600"/>
            </a:xfrm>
            <a:prstGeom prst="rect">
              <a:avLst/>
            </a:prstGeom>
            <a:solidFill>
              <a:schemeClr val="accent3">
                <a:lumMod val="75000"/>
              </a:schemeClr>
            </a:solidFill>
            <a:ln w="25400" cap="flat" cmpd="sng" algn="ctr">
              <a:solidFill>
                <a:schemeClr val="accent3">
                  <a:lumMod val="75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0" name="Rectangle 29"/>
            <p:cNvSpPr/>
            <p:nvPr/>
          </p:nvSpPr>
          <p:spPr>
            <a:xfrm>
              <a:off x="4147718" y="0"/>
              <a:ext cx="518795" cy="482600"/>
            </a:xfrm>
            <a:prstGeom prst="rect">
              <a:avLst/>
            </a:prstGeom>
            <a:solidFill>
              <a:schemeClr val="accent3">
                <a:lumMod val="60000"/>
                <a:lumOff val="40000"/>
              </a:schemeClr>
            </a:solidFill>
            <a:ln w="25400" cap="flat" cmpd="sng" algn="ctr">
              <a:solidFill>
                <a:schemeClr val="accent3">
                  <a:lumMod val="60000"/>
                  <a:lumOff val="40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1" name="Rectangle 30"/>
            <p:cNvSpPr/>
            <p:nvPr/>
          </p:nvSpPr>
          <p:spPr>
            <a:xfrm>
              <a:off x="4667098" y="0"/>
              <a:ext cx="518795" cy="482600"/>
            </a:xfrm>
            <a:prstGeom prst="rect">
              <a:avLst/>
            </a:prstGeom>
            <a:solidFill>
              <a:schemeClr val="accent3">
                <a:lumMod val="75000"/>
              </a:schemeClr>
            </a:solidFill>
            <a:ln w="25400" cap="flat" cmpd="sng" algn="ctr">
              <a:solidFill>
                <a:schemeClr val="accent3">
                  <a:lumMod val="75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2" name="Rectangle 31"/>
            <p:cNvSpPr/>
            <p:nvPr/>
          </p:nvSpPr>
          <p:spPr>
            <a:xfrm>
              <a:off x="5186477" y="0"/>
              <a:ext cx="518795" cy="482600"/>
            </a:xfrm>
            <a:prstGeom prst="rect">
              <a:avLst/>
            </a:prstGeom>
            <a:solidFill>
              <a:schemeClr val="accent3">
                <a:lumMod val="60000"/>
                <a:lumOff val="40000"/>
              </a:schemeClr>
            </a:solidFill>
            <a:ln w="25400" cap="flat" cmpd="sng" algn="ctr">
              <a:solidFill>
                <a:schemeClr val="accent3">
                  <a:lumMod val="60000"/>
                  <a:lumOff val="40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3" name="Rectangle 32"/>
            <p:cNvSpPr/>
            <p:nvPr/>
          </p:nvSpPr>
          <p:spPr>
            <a:xfrm>
              <a:off x="5705856" y="0"/>
              <a:ext cx="518795" cy="482600"/>
            </a:xfrm>
            <a:prstGeom prst="rect">
              <a:avLst/>
            </a:prstGeom>
            <a:solidFill>
              <a:schemeClr val="accent3">
                <a:lumMod val="75000"/>
              </a:schemeClr>
            </a:solidFill>
            <a:ln w="25400" cap="flat" cmpd="sng" algn="ctr">
              <a:solidFill>
                <a:schemeClr val="accent3">
                  <a:lumMod val="75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3" name="Left Arrow 2"/>
          <p:cNvSpPr/>
          <p:nvPr/>
        </p:nvSpPr>
        <p:spPr>
          <a:xfrm>
            <a:off x="2101340" y="1526996"/>
            <a:ext cx="6781800" cy="1371600"/>
          </a:xfrm>
          <a:prstGeom prst="leftArrow">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bg2">
                    <a:lumMod val="25000"/>
                  </a:schemeClr>
                </a:solidFill>
                <a:latin typeface="Arial" panose="020B0604020202020204" pitchFamily="34" charset="0"/>
                <a:cs typeface="Arial" panose="020B0604020202020204" pitchFamily="34" charset="0"/>
              </a:rPr>
              <a:t>Fiber</a:t>
            </a:r>
            <a:endParaRPr lang="en-US" sz="3600" dirty="0">
              <a:solidFill>
                <a:schemeClr val="bg2">
                  <a:lumMod val="25000"/>
                </a:schemeClr>
              </a:solidFill>
              <a:latin typeface="Arial" panose="020B0604020202020204" pitchFamily="34" charset="0"/>
              <a:cs typeface="Arial" panose="020B0604020202020204" pitchFamily="34" charset="0"/>
            </a:endParaRPr>
          </a:p>
        </p:txBody>
      </p:sp>
      <p:sp>
        <p:nvSpPr>
          <p:cNvPr id="47" name="Left Arrow 46"/>
          <p:cNvSpPr/>
          <p:nvPr/>
        </p:nvSpPr>
        <p:spPr>
          <a:xfrm>
            <a:off x="2808476" y="2743200"/>
            <a:ext cx="6074664" cy="1371600"/>
          </a:xfrm>
          <a:prstGeom prst="leftArrow">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bg2">
                    <a:lumMod val="25000"/>
                  </a:schemeClr>
                </a:solidFill>
                <a:latin typeface="Arial" panose="020B0604020202020204" pitchFamily="34" charset="0"/>
                <a:cs typeface="Arial" panose="020B0604020202020204" pitchFamily="34" charset="0"/>
              </a:rPr>
              <a:t>Vitamins</a:t>
            </a:r>
            <a:endParaRPr lang="en-US" sz="3600" dirty="0">
              <a:solidFill>
                <a:schemeClr val="bg2">
                  <a:lumMod val="25000"/>
                </a:schemeClr>
              </a:solidFill>
              <a:latin typeface="Arial" panose="020B0604020202020204" pitchFamily="34" charset="0"/>
              <a:cs typeface="Arial" panose="020B0604020202020204" pitchFamily="34" charset="0"/>
            </a:endParaRPr>
          </a:p>
        </p:txBody>
      </p:sp>
      <p:sp>
        <p:nvSpPr>
          <p:cNvPr id="48" name="Left Arrow 47"/>
          <p:cNvSpPr/>
          <p:nvPr/>
        </p:nvSpPr>
        <p:spPr>
          <a:xfrm>
            <a:off x="2098683" y="3857775"/>
            <a:ext cx="6781800" cy="1371600"/>
          </a:xfrm>
          <a:prstGeom prst="leftArrow">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bg2">
                    <a:lumMod val="25000"/>
                  </a:schemeClr>
                </a:solidFill>
                <a:latin typeface="Arial" panose="020B0604020202020204" pitchFamily="34" charset="0"/>
                <a:cs typeface="Arial" panose="020B0604020202020204" pitchFamily="34" charset="0"/>
              </a:rPr>
              <a:t>Minerals</a:t>
            </a:r>
            <a:endParaRPr lang="en-US" dirty="0">
              <a:solidFill>
                <a:schemeClr val="bg2">
                  <a:lumMod val="25000"/>
                </a:schemeClr>
              </a:solidFill>
              <a:latin typeface="Arial" panose="020B0604020202020204" pitchFamily="34" charset="0"/>
              <a:cs typeface="Arial" panose="020B0604020202020204" pitchFamily="34" charset="0"/>
            </a:endParaRPr>
          </a:p>
        </p:txBody>
      </p:sp>
      <p:sp>
        <p:nvSpPr>
          <p:cNvPr id="49" name="Left Arrow 48"/>
          <p:cNvSpPr/>
          <p:nvPr/>
        </p:nvSpPr>
        <p:spPr>
          <a:xfrm>
            <a:off x="2750525" y="5029200"/>
            <a:ext cx="6117080" cy="1371600"/>
          </a:xfrm>
          <a:prstGeom prst="leftArrow">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bg2">
                    <a:lumMod val="25000"/>
                  </a:schemeClr>
                </a:solidFill>
                <a:latin typeface="Arial" panose="020B0604020202020204" pitchFamily="34" charset="0"/>
                <a:cs typeface="Arial" panose="020B0604020202020204" pitchFamily="34" charset="0"/>
              </a:rPr>
              <a:t>Protein</a:t>
            </a:r>
            <a:endParaRPr lang="en-US" dirty="0">
              <a:solidFill>
                <a:schemeClr val="bg2">
                  <a:lumMod val="25000"/>
                </a:schemeClr>
              </a:solidFill>
              <a:latin typeface="Arial" panose="020B0604020202020204" pitchFamily="34" charset="0"/>
              <a:cs typeface="Arial" panose="020B0604020202020204" pitchFamily="34" charset="0"/>
            </a:endParaRPr>
          </a:p>
        </p:txBody>
      </p:sp>
      <p:pic>
        <p:nvPicPr>
          <p:cNvPr id="34" name="Picture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91400" y="6444318"/>
            <a:ext cx="1600200" cy="343170"/>
          </a:xfrm>
          <a:prstGeom prst="rect">
            <a:avLst/>
          </a:prstGeom>
        </p:spPr>
      </p:pic>
    </p:spTree>
    <p:extLst>
      <p:ext uri="{BB962C8B-B14F-4D97-AF65-F5344CB8AC3E}">
        <p14:creationId xmlns:p14="http://schemas.microsoft.com/office/powerpoint/2010/main" val="41257022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hiddensoy.com/WP/wp-content/uploads/2010/06/soymil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2914649"/>
            <a:ext cx="3810000" cy="27241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6199" y="152401"/>
            <a:ext cx="8909547" cy="1142999"/>
          </a:xfrm>
          <a:noFill/>
          <a:ln w="38100">
            <a:noFill/>
          </a:ln>
        </p:spPr>
        <p:txBody>
          <a:bodyPr>
            <a:noAutofit/>
          </a:bodyPr>
          <a:lstStyle/>
          <a:p>
            <a:r>
              <a:rPr lang="en-US" sz="6000" dirty="0" smtClean="0">
                <a:latin typeface="Franklin Gothic Demi" panose="020B0703020102020204" pitchFamily="34" charset="0"/>
              </a:rPr>
              <a:t>Soy Health Benefits</a:t>
            </a:r>
            <a:endParaRPr lang="en-US" sz="6000" dirty="0">
              <a:latin typeface="Franklin Gothic Demi" panose="020B0703020102020204" pitchFamily="34" charset="0"/>
            </a:endParaRPr>
          </a:p>
        </p:txBody>
      </p:sp>
      <p:sp>
        <p:nvSpPr>
          <p:cNvPr id="9" name="Right Arrow 4"/>
          <p:cNvSpPr/>
          <p:nvPr/>
        </p:nvSpPr>
        <p:spPr>
          <a:xfrm rot="21553658">
            <a:off x="4729898" y="5459796"/>
            <a:ext cx="3652106" cy="840227"/>
          </a:xfrm>
          <a:prstGeom prst="rect">
            <a:avLst/>
          </a:prstGeom>
          <a:noFill/>
          <a:ln w="38100">
            <a:noFill/>
          </a:ln>
        </p:spPr>
        <p:style>
          <a:lnRef idx="0">
            <a:scrgbClr r="0" g="0" b="0"/>
          </a:lnRef>
          <a:fillRef idx="0">
            <a:scrgbClr r="0" g="0" b="0"/>
          </a:fillRef>
          <a:effectRef idx="0">
            <a:scrgbClr r="0" g="0" b="0"/>
          </a:effectRef>
          <a:fontRef idx="minor">
            <a:schemeClr val="lt1"/>
          </a:fontRef>
        </p:style>
        <p:txBody>
          <a:bodyPr spcFirstLastPara="0" vert="horz" wrap="square" lIns="55245" tIns="55245" rIns="55245" bIns="55245" numCol="1" spcCol="1270" anchor="ctr" anchorCtr="0">
            <a:noAutofit/>
          </a:bodyPr>
          <a:lstStyle/>
          <a:p>
            <a:pPr lvl="0" algn="ctr" defTabSz="1289050">
              <a:lnSpc>
                <a:spcPct val="90000"/>
              </a:lnSpc>
              <a:spcBef>
                <a:spcPct val="0"/>
              </a:spcBef>
              <a:spcAft>
                <a:spcPct val="35000"/>
              </a:spcAft>
            </a:pPr>
            <a:r>
              <a:rPr lang="en-US" sz="4400" dirty="0" smtClean="0">
                <a:solidFill>
                  <a:schemeClr val="tx1"/>
                </a:solidFill>
                <a:latin typeface="Franklin Gothic Demi Cond" panose="020B0706030402020204" pitchFamily="34" charset="0"/>
              </a:rPr>
              <a:t>↓</a:t>
            </a:r>
            <a:r>
              <a:rPr lang="en-US" sz="4400" dirty="0" smtClean="0">
                <a:solidFill>
                  <a:schemeClr val="tx1"/>
                </a:solidFill>
                <a:latin typeface="Franklin Gothic Demi" panose="020B0703020102020204" pitchFamily="34" charset="0"/>
              </a:rPr>
              <a:t>Cholesterol</a:t>
            </a:r>
            <a:endParaRPr lang="en-US" sz="4400" kern="1200" dirty="0">
              <a:solidFill>
                <a:schemeClr val="tx1"/>
              </a:solidFill>
              <a:latin typeface="Franklin Gothic Demi" panose="020B0703020102020204" pitchFamily="34" charset="0"/>
            </a:endParaRPr>
          </a:p>
        </p:txBody>
      </p:sp>
      <p:sp>
        <p:nvSpPr>
          <p:cNvPr id="12" name="Left Arrow 4"/>
          <p:cNvSpPr/>
          <p:nvPr/>
        </p:nvSpPr>
        <p:spPr>
          <a:xfrm>
            <a:off x="881133" y="2491862"/>
            <a:ext cx="2521066" cy="1219200"/>
          </a:xfrm>
          <a:prstGeom prst="rect">
            <a:avLst/>
          </a:prstGeom>
          <a:noFill/>
          <a:ln w="38100">
            <a:noFill/>
          </a:ln>
        </p:spPr>
        <p:style>
          <a:lnRef idx="0">
            <a:scrgbClr r="0" g="0" b="0"/>
          </a:lnRef>
          <a:fillRef idx="0">
            <a:scrgbClr r="0" g="0" b="0"/>
          </a:fillRef>
          <a:effectRef idx="0">
            <a:scrgbClr r="0" g="0" b="0"/>
          </a:effectRef>
          <a:fontRef idx="minor">
            <a:schemeClr val="lt1"/>
          </a:fontRef>
        </p:style>
        <p:txBody>
          <a:bodyPr spcFirstLastPara="0" vert="horz" wrap="square" lIns="55245" tIns="55245" rIns="55245" bIns="55245" numCol="1" spcCol="1270" anchor="ctr" anchorCtr="0">
            <a:noAutofit/>
          </a:bodyPr>
          <a:lstStyle/>
          <a:p>
            <a:pPr lvl="0" algn="ctr" defTabSz="1289050">
              <a:lnSpc>
                <a:spcPct val="90000"/>
              </a:lnSpc>
              <a:spcBef>
                <a:spcPct val="0"/>
              </a:spcBef>
              <a:spcAft>
                <a:spcPct val="35000"/>
              </a:spcAft>
            </a:pPr>
            <a:r>
              <a:rPr lang="en-US" sz="4400" dirty="0" smtClean="0">
                <a:solidFill>
                  <a:schemeClr val="tx1"/>
                </a:solidFill>
                <a:latin typeface="Franklin Gothic Demi Cond" panose="020B0706030402020204" pitchFamily="34" charset="0"/>
              </a:rPr>
              <a:t>↓</a:t>
            </a:r>
            <a:r>
              <a:rPr lang="en-US" sz="4400" dirty="0" smtClean="0">
                <a:solidFill>
                  <a:schemeClr val="tx1"/>
                </a:solidFill>
                <a:latin typeface="Franklin Gothic Demi" panose="020B0703020102020204" pitchFamily="34" charset="0"/>
              </a:rPr>
              <a:t>Cancer risk</a:t>
            </a:r>
            <a:endParaRPr lang="en-US" sz="4400" kern="1200" dirty="0">
              <a:solidFill>
                <a:schemeClr val="tx1"/>
              </a:solidFill>
              <a:latin typeface="Franklin Gothic Demi" panose="020B0703020102020204" pitchFamily="34" charset="0"/>
            </a:endParaRPr>
          </a:p>
        </p:txBody>
      </p:sp>
      <p:sp>
        <p:nvSpPr>
          <p:cNvPr id="15" name="Right Arrow 4"/>
          <p:cNvSpPr/>
          <p:nvPr/>
        </p:nvSpPr>
        <p:spPr>
          <a:xfrm rot="4508">
            <a:off x="610280" y="4912616"/>
            <a:ext cx="2775958" cy="1038396"/>
          </a:xfrm>
          <a:prstGeom prst="rect">
            <a:avLst/>
          </a:prstGeom>
          <a:noFill/>
          <a:ln w="38100">
            <a:noFill/>
          </a:ln>
        </p:spPr>
        <p:style>
          <a:lnRef idx="0">
            <a:scrgbClr r="0" g="0" b="0"/>
          </a:lnRef>
          <a:fillRef idx="0">
            <a:scrgbClr r="0" g="0" b="0"/>
          </a:fillRef>
          <a:effectRef idx="0">
            <a:scrgbClr r="0" g="0" b="0"/>
          </a:effectRef>
          <a:fontRef idx="minor">
            <a:schemeClr val="lt1"/>
          </a:fontRef>
        </p:style>
        <p:txBody>
          <a:bodyPr spcFirstLastPara="0" vert="horz" wrap="square" lIns="55245" tIns="55245" rIns="55245" bIns="55245" numCol="1" spcCol="1270" anchor="ctr" anchorCtr="0">
            <a:noAutofit/>
          </a:bodyPr>
          <a:lstStyle/>
          <a:p>
            <a:pPr lvl="0" algn="ctr" defTabSz="1289050">
              <a:lnSpc>
                <a:spcPct val="90000"/>
              </a:lnSpc>
              <a:spcBef>
                <a:spcPct val="0"/>
              </a:spcBef>
              <a:spcAft>
                <a:spcPct val="35000"/>
              </a:spcAft>
            </a:pPr>
            <a:r>
              <a:rPr lang="en-US" sz="4400" dirty="0" smtClean="0">
                <a:solidFill>
                  <a:schemeClr val="tx1"/>
                </a:solidFill>
                <a:latin typeface="Franklin Gothic Demi Cond" panose="020B0706030402020204" pitchFamily="34" charset="0"/>
              </a:rPr>
              <a:t>↓</a:t>
            </a:r>
            <a:r>
              <a:rPr lang="en-US" sz="4400" dirty="0" smtClean="0">
                <a:solidFill>
                  <a:schemeClr val="tx1"/>
                </a:solidFill>
                <a:latin typeface="Franklin Gothic Demi" panose="020B0703020102020204" pitchFamily="34" charset="0"/>
              </a:rPr>
              <a:t>Blood pressure</a:t>
            </a:r>
            <a:endParaRPr lang="en-US" sz="4400" kern="1200" dirty="0">
              <a:solidFill>
                <a:schemeClr val="tx1"/>
              </a:solidFill>
              <a:latin typeface="Franklin Gothic Demi" panose="020B0703020102020204" pitchFamily="34" charset="0"/>
            </a:endParaRPr>
          </a:p>
        </p:txBody>
      </p:sp>
      <p:sp>
        <p:nvSpPr>
          <p:cNvPr id="18" name="Left Arrow 4"/>
          <p:cNvSpPr/>
          <p:nvPr/>
        </p:nvSpPr>
        <p:spPr>
          <a:xfrm>
            <a:off x="4953000" y="2348681"/>
            <a:ext cx="3395107" cy="1600200"/>
          </a:xfrm>
          <a:prstGeom prst="rect">
            <a:avLst/>
          </a:prstGeom>
          <a:noFill/>
          <a:ln w="38100">
            <a:noFill/>
          </a:ln>
        </p:spPr>
        <p:style>
          <a:lnRef idx="0">
            <a:scrgbClr r="0" g="0" b="0"/>
          </a:lnRef>
          <a:fillRef idx="0">
            <a:scrgbClr r="0" g="0" b="0"/>
          </a:fillRef>
          <a:effectRef idx="0">
            <a:scrgbClr r="0" g="0" b="0"/>
          </a:effectRef>
          <a:fontRef idx="minor">
            <a:schemeClr val="lt1"/>
          </a:fontRef>
        </p:style>
        <p:txBody>
          <a:bodyPr spcFirstLastPara="0" vert="horz" wrap="square" lIns="55245" tIns="55245" rIns="55245" bIns="55245" numCol="1" spcCol="1270" anchor="ctr" anchorCtr="0">
            <a:noAutofit/>
          </a:bodyPr>
          <a:lstStyle/>
          <a:p>
            <a:pPr lvl="0" algn="ctr" defTabSz="1289050">
              <a:lnSpc>
                <a:spcPct val="90000"/>
              </a:lnSpc>
              <a:spcBef>
                <a:spcPct val="0"/>
              </a:spcBef>
              <a:spcAft>
                <a:spcPct val="35000"/>
              </a:spcAft>
            </a:pPr>
            <a:r>
              <a:rPr lang="en-US" sz="4400" dirty="0" smtClean="0">
                <a:solidFill>
                  <a:schemeClr val="tx1"/>
                </a:solidFill>
                <a:latin typeface="Franklin Gothic Demi Cond" panose="020B0706030402020204" pitchFamily="34" charset="0"/>
              </a:rPr>
              <a:t>↓</a:t>
            </a:r>
            <a:r>
              <a:rPr lang="en-US" sz="4400" dirty="0" smtClean="0">
                <a:solidFill>
                  <a:schemeClr val="tx1"/>
                </a:solidFill>
                <a:latin typeface="Franklin Gothic Demi" panose="020B0703020102020204" pitchFamily="34" charset="0"/>
              </a:rPr>
              <a:t>Menopause symptoms</a:t>
            </a:r>
            <a:endParaRPr lang="en-US" sz="4400" kern="1200" dirty="0">
              <a:solidFill>
                <a:schemeClr val="tx1"/>
              </a:solidFill>
              <a:latin typeface="Franklin Gothic Demi" panose="020B0703020102020204" pitchFamily="34" charset="0"/>
            </a:endParaRPr>
          </a:p>
        </p:txBody>
      </p:sp>
      <p:grpSp>
        <p:nvGrpSpPr>
          <p:cNvPr id="20" name="Group 19"/>
          <p:cNvGrpSpPr/>
          <p:nvPr/>
        </p:nvGrpSpPr>
        <p:grpSpPr>
          <a:xfrm rot="10800000">
            <a:off x="0" y="1268864"/>
            <a:ext cx="9148944" cy="609600"/>
            <a:chOff x="0" y="0"/>
            <a:chExt cx="6224651" cy="482803"/>
          </a:xfrm>
        </p:grpSpPr>
        <p:sp>
          <p:nvSpPr>
            <p:cNvPr id="21" name="Rectangle 20"/>
            <p:cNvSpPr/>
            <p:nvPr/>
          </p:nvSpPr>
          <p:spPr>
            <a:xfrm>
              <a:off x="0" y="0"/>
              <a:ext cx="519379" cy="482803"/>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2" name="Rectangle 21"/>
            <p:cNvSpPr/>
            <p:nvPr/>
          </p:nvSpPr>
          <p:spPr>
            <a:xfrm>
              <a:off x="519379" y="0"/>
              <a:ext cx="518795" cy="482600"/>
            </a:xfrm>
            <a:prstGeom prst="rect">
              <a:avLst/>
            </a:prstGeom>
            <a:solidFill>
              <a:schemeClr val="accent3">
                <a:lumMod val="75000"/>
              </a:schemeClr>
            </a:solidFill>
            <a:ln w="25400" cap="flat" cmpd="sng" algn="ctr">
              <a:solidFill>
                <a:schemeClr val="accent3">
                  <a:lumMod val="75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3" name="Rectangle 22"/>
            <p:cNvSpPr/>
            <p:nvPr/>
          </p:nvSpPr>
          <p:spPr>
            <a:xfrm>
              <a:off x="1038758" y="0"/>
              <a:ext cx="518795" cy="482600"/>
            </a:xfrm>
            <a:prstGeom prst="rect">
              <a:avLst/>
            </a:prstGeom>
            <a:solidFill>
              <a:schemeClr val="accent3">
                <a:lumMod val="60000"/>
                <a:lumOff val="40000"/>
              </a:schemeClr>
            </a:solidFill>
            <a:ln w="25400" cap="flat" cmpd="sng" algn="ctr">
              <a:solidFill>
                <a:schemeClr val="accent3">
                  <a:lumMod val="60000"/>
                  <a:lumOff val="40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4" name="Rectangle 23"/>
            <p:cNvSpPr/>
            <p:nvPr/>
          </p:nvSpPr>
          <p:spPr>
            <a:xfrm>
              <a:off x="1558138" y="0"/>
              <a:ext cx="518795" cy="482600"/>
            </a:xfrm>
            <a:prstGeom prst="rect">
              <a:avLst/>
            </a:prstGeom>
            <a:solidFill>
              <a:schemeClr val="accent3">
                <a:lumMod val="75000"/>
              </a:schemeClr>
            </a:solidFill>
            <a:ln w="25400" cap="flat" cmpd="sng" algn="ctr">
              <a:solidFill>
                <a:schemeClr val="accent3">
                  <a:lumMod val="75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5" name="Rectangle 24"/>
            <p:cNvSpPr/>
            <p:nvPr/>
          </p:nvSpPr>
          <p:spPr>
            <a:xfrm>
              <a:off x="2077517" y="0"/>
              <a:ext cx="518795" cy="482600"/>
            </a:xfrm>
            <a:prstGeom prst="rect">
              <a:avLst/>
            </a:prstGeom>
            <a:solidFill>
              <a:schemeClr val="accent3">
                <a:lumMod val="60000"/>
                <a:lumOff val="40000"/>
              </a:schemeClr>
            </a:solidFill>
            <a:ln w="25400" cap="flat" cmpd="sng" algn="ctr">
              <a:solidFill>
                <a:schemeClr val="accent3">
                  <a:lumMod val="60000"/>
                  <a:lumOff val="40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6" name="Rectangle 25"/>
            <p:cNvSpPr/>
            <p:nvPr/>
          </p:nvSpPr>
          <p:spPr>
            <a:xfrm>
              <a:off x="2596896" y="0"/>
              <a:ext cx="518795" cy="482600"/>
            </a:xfrm>
            <a:prstGeom prst="rect">
              <a:avLst/>
            </a:prstGeom>
            <a:solidFill>
              <a:schemeClr val="accent3">
                <a:lumMod val="75000"/>
              </a:schemeClr>
            </a:solidFill>
            <a:ln w="25400" cap="flat" cmpd="sng" algn="ctr">
              <a:solidFill>
                <a:schemeClr val="accent3">
                  <a:lumMod val="75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7" name="Rectangle 26"/>
            <p:cNvSpPr/>
            <p:nvPr/>
          </p:nvSpPr>
          <p:spPr>
            <a:xfrm>
              <a:off x="3116275" y="0"/>
              <a:ext cx="518795" cy="482600"/>
            </a:xfrm>
            <a:prstGeom prst="rect">
              <a:avLst/>
            </a:prstGeom>
            <a:solidFill>
              <a:schemeClr val="accent3">
                <a:lumMod val="60000"/>
                <a:lumOff val="40000"/>
              </a:schemeClr>
            </a:solidFill>
            <a:ln w="25400" cap="flat" cmpd="sng" algn="ctr">
              <a:solidFill>
                <a:schemeClr val="accent3">
                  <a:lumMod val="60000"/>
                  <a:lumOff val="40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8" name="Rectangle 27"/>
            <p:cNvSpPr/>
            <p:nvPr/>
          </p:nvSpPr>
          <p:spPr>
            <a:xfrm>
              <a:off x="3635654" y="0"/>
              <a:ext cx="518795" cy="482600"/>
            </a:xfrm>
            <a:prstGeom prst="rect">
              <a:avLst/>
            </a:prstGeom>
            <a:solidFill>
              <a:schemeClr val="accent3">
                <a:lumMod val="75000"/>
              </a:schemeClr>
            </a:solidFill>
            <a:ln w="25400" cap="flat" cmpd="sng" algn="ctr">
              <a:solidFill>
                <a:schemeClr val="accent3">
                  <a:lumMod val="75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9" name="Rectangle 28"/>
            <p:cNvSpPr/>
            <p:nvPr/>
          </p:nvSpPr>
          <p:spPr>
            <a:xfrm>
              <a:off x="4147718" y="0"/>
              <a:ext cx="518795" cy="482600"/>
            </a:xfrm>
            <a:prstGeom prst="rect">
              <a:avLst/>
            </a:prstGeom>
            <a:solidFill>
              <a:schemeClr val="accent3">
                <a:lumMod val="60000"/>
                <a:lumOff val="40000"/>
              </a:schemeClr>
            </a:solidFill>
            <a:ln w="25400" cap="flat" cmpd="sng" algn="ctr">
              <a:solidFill>
                <a:schemeClr val="accent3">
                  <a:lumMod val="60000"/>
                  <a:lumOff val="40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0" name="Rectangle 29"/>
            <p:cNvSpPr/>
            <p:nvPr/>
          </p:nvSpPr>
          <p:spPr>
            <a:xfrm>
              <a:off x="4667098" y="0"/>
              <a:ext cx="518795" cy="482600"/>
            </a:xfrm>
            <a:prstGeom prst="rect">
              <a:avLst/>
            </a:prstGeom>
            <a:solidFill>
              <a:schemeClr val="accent3">
                <a:lumMod val="75000"/>
              </a:schemeClr>
            </a:solidFill>
            <a:ln w="25400" cap="flat" cmpd="sng" algn="ctr">
              <a:solidFill>
                <a:schemeClr val="accent3">
                  <a:lumMod val="75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1" name="Rectangle 30"/>
            <p:cNvSpPr/>
            <p:nvPr/>
          </p:nvSpPr>
          <p:spPr>
            <a:xfrm>
              <a:off x="5186477" y="0"/>
              <a:ext cx="518795" cy="482600"/>
            </a:xfrm>
            <a:prstGeom prst="rect">
              <a:avLst/>
            </a:prstGeom>
            <a:solidFill>
              <a:schemeClr val="accent3">
                <a:lumMod val="60000"/>
                <a:lumOff val="40000"/>
              </a:schemeClr>
            </a:solidFill>
            <a:ln w="25400" cap="flat" cmpd="sng" algn="ctr">
              <a:solidFill>
                <a:schemeClr val="accent3">
                  <a:lumMod val="60000"/>
                  <a:lumOff val="40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2" name="Rectangle 31"/>
            <p:cNvSpPr/>
            <p:nvPr/>
          </p:nvSpPr>
          <p:spPr>
            <a:xfrm>
              <a:off x="5705856" y="0"/>
              <a:ext cx="518795" cy="482600"/>
            </a:xfrm>
            <a:prstGeom prst="rect">
              <a:avLst/>
            </a:prstGeom>
            <a:solidFill>
              <a:schemeClr val="accent3">
                <a:lumMod val="75000"/>
              </a:schemeClr>
            </a:solidFill>
            <a:ln w="25400" cap="flat" cmpd="sng" algn="ctr">
              <a:solidFill>
                <a:schemeClr val="accent3">
                  <a:lumMod val="75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1034" y="6444318"/>
            <a:ext cx="1600200" cy="343170"/>
          </a:xfrm>
          <a:prstGeom prst="rect">
            <a:avLst/>
          </a:prstGeom>
        </p:spPr>
      </p:pic>
    </p:spTree>
    <p:extLst>
      <p:ext uri="{BB962C8B-B14F-4D97-AF65-F5344CB8AC3E}">
        <p14:creationId xmlns:p14="http://schemas.microsoft.com/office/powerpoint/2010/main" val="27914435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
            <a:ext cx="6861048" cy="1143000"/>
          </a:xfrm>
        </p:spPr>
        <p:txBody>
          <a:bodyPr>
            <a:normAutofit/>
          </a:bodyPr>
          <a:lstStyle/>
          <a:p>
            <a:r>
              <a:rPr lang="en-US" sz="6000" dirty="0" smtClean="0">
                <a:latin typeface="Franklin Gothic Demi" panose="020B0703020102020204" pitchFamily="34" charset="0"/>
              </a:rPr>
              <a:t>The FDA on Soy </a:t>
            </a:r>
            <a:endParaRPr lang="en-US" sz="6000" dirty="0">
              <a:latin typeface="Franklin Gothic Demi" panose="020B0703020102020204" pitchFamily="34" charset="0"/>
            </a:endParaRPr>
          </a:p>
        </p:txBody>
      </p:sp>
      <p:sp>
        <p:nvSpPr>
          <p:cNvPr id="3" name="Rounded Rectangle 2"/>
          <p:cNvSpPr/>
          <p:nvPr/>
        </p:nvSpPr>
        <p:spPr>
          <a:xfrm>
            <a:off x="1124751" y="1418930"/>
            <a:ext cx="7620000" cy="2743200"/>
          </a:xfrm>
          <a:prstGeom prst="round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Franklin Gothic Demi" panose="020B0703020102020204" pitchFamily="34" charset="0"/>
              </a:rPr>
              <a:t>“25 grams of soy protein per day, </a:t>
            </a:r>
            <a:br>
              <a:rPr lang="en-US" sz="3600" dirty="0" smtClean="0">
                <a:latin typeface="Franklin Gothic Demi" panose="020B0703020102020204" pitchFamily="34" charset="0"/>
              </a:rPr>
            </a:br>
            <a:r>
              <a:rPr lang="en-US" sz="3600" dirty="0" smtClean="0">
                <a:latin typeface="Franklin Gothic Demi" panose="020B0703020102020204" pitchFamily="34" charset="0"/>
              </a:rPr>
              <a:t>as a part of a diet low in saturated </a:t>
            </a:r>
            <a:br>
              <a:rPr lang="en-US" sz="3600" dirty="0" smtClean="0">
                <a:latin typeface="Franklin Gothic Demi" panose="020B0703020102020204" pitchFamily="34" charset="0"/>
              </a:rPr>
            </a:br>
            <a:r>
              <a:rPr lang="en-US" sz="3600" dirty="0" smtClean="0">
                <a:latin typeface="Franklin Gothic Demi" panose="020B0703020102020204" pitchFamily="34" charset="0"/>
              </a:rPr>
              <a:t>fat and cholesterol, may reduce the risk of heart disease” - FDA</a:t>
            </a:r>
            <a:endParaRPr lang="en-US" sz="3600" dirty="0">
              <a:latin typeface="Franklin Gothic Demi" panose="020B0703020102020204" pitchFamily="34" charset="0"/>
            </a:endParaRPr>
          </a:p>
        </p:txBody>
      </p:sp>
      <p:grpSp>
        <p:nvGrpSpPr>
          <p:cNvPr id="5" name="Group 4"/>
          <p:cNvGrpSpPr/>
          <p:nvPr/>
        </p:nvGrpSpPr>
        <p:grpSpPr>
          <a:xfrm rot="5400000">
            <a:off x="-3048650" y="3048970"/>
            <a:ext cx="6858000" cy="760060"/>
            <a:chOff x="0" y="0"/>
            <a:chExt cx="6224651" cy="482803"/>
          </a:xfrm>
        </p:grpSpPr>
        <p:sp>
          <p:nvSpPr>
            <p:cNvPr id="6" name="Rectangle 5"/>
            <p:cNvSpPr/>
            <p:nvPr/>
          </p:nvSpPr>
          <p:spPr>
            <a:xfrm>
              <a:off x="0" y="0"/>
              <a:ext cx="519379" cy="482803"/>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Rectangle 6"/>
            <p:cNvSpPr/>
            <p:nvPr/>
          </p:nvSpPr>
          <p:spPr>
            <a:xfrm>
              <a:off x="519379" y="0"/>
              <a:ext cx="518795" cy="482600"/>
            </a:xfrm>
            <a:prstGeom prst="rect">
              <a:avLst/>
            </a:prstGeom>
            <a:solidFill>
              <a:schemeClr val="accent3">
                <a:lumMod val="75000"/>
              </a:schemeClr>
            </a:solidFill>
            <a:ln w="25400" cap="flat" cmpd="sng" algn="ctr">
              <a:solidFill>
                <a:schemeClr val="accent3">
                  <a:lumMod val="75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Rectangle 7"/>
            <p:cNvSpPr/>
            <p:nvPr/>
          </p:nvSpPr>
          <p:spPr>
            <a:xfrm>
              <a:off x="1038758" y="0"/>
              <a:ext cx="518795" cy="482600"/>
            </a:xfrm>
            <a:prstGeom prst="rect">
              <a:avLst/>
            </a:prstGeom>
            <a:solidFill>
              <a:schemeClr val="accent3">
                <a:lumMod val="60000"/>
                <a:lumOff val="40000"/>
              </a:schemeClr>
            </a:solidFill>
            <a:ln w="25400" cap="flat" cmpd="sng" algn="ctr">
              <a:solidFill>
                <a:schemeClr val="accent3">
                  <a:lumMod val="60000"/>
                  <a:lumOff val="40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Rectangle 8"/>
            <p:cNvSpPr/>
            <p:nvPr/>
          </p:nvSpPr>
          <p:spPr>
            <a:xfrm>
              <a:off x="1558138" y="0"/>
              <a:ext cx="518795" cy="482600"/>
            </a:xfrm>
            <a:prstGeom prst="rect">
              <a:avLst/>
            </a:prstGeom>
            <a:solidFill>
              <a:schemeClr val="accent3">
                <a:lumMod val="75000"/>
              </a:schemeClr>
            </a:solidFill>
            <a:ln w="25400" cap="flat" cmpd="sng" algn="ctr">
              <a:solidFill>
                <a:schemeClr val="accent3">
                  <a:lumMod val="75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Rectangle 9"/>
            <p:cNvSpPr/>
            <p:nvPr/>
          </p:nvSpPr>
          <p:spPr>
            <a:xfrm>
              <a:off x="2077517" y="0"/>
              <a:ext cx="518795" cy="482600"/>
            </a:xfrm>
            <a:prstGeom prst="rect">
              <a:avLst/>
            </a:prstGeom>
            <a:solidFill>
              <a:schemeClr val="accent3">
                <a:lumMod val="60000"/>
                <a:lumOff val="40000"/>
              </a:schemeClr>
            </a:solidFill>
            <a:ln w="25400" cap="flat" cmpd="sng" algn="ctr">
              <a:solidFill>
                <a:schemeClr val="accent3">
                  <a:lumMod val="60000"/>
                  <a:lumOff val="40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Rectangle 10"/>
            <p:cNvSpPr/>
            <p:nvPr/>
          </p:nvSpPr>
          <p:spPr>
            <a:xfrm>
              <a:off x="2596896" y="0"/>
              <a:ext cx="518795" cy="482600"/>
            </a:xfrm>
            <a:prstGeom prst="rect">
              <a:avLst/>
            </a:prstGeom>
            <a:solidFill>
              <a:schemeClr val="accent3">
                <a:lumMod val="75000"/>
              </a:schemeClr>
            </a:solidFill>
            <a:ln w="25400" cap="flat" cmpd="sng" algn="ctr">
              <a:solidFill>
                <a:schemeClr val="accent3">
                  <a:lumMod val="75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Rectangle 11"/>
            <p:cNvSpPr/>
            <p:nvPr/>
          </p:nvSpPr>
          <p:spPr>
            <a:xfrm>
              <a:off x="3116275" y="0"/>
              <a:ext cx="518795" cy="482600"/>
            </a:xfrm>
            <a:prstGeom prst="rect">
              <a:avLst/>
            </a:prstGeom>
            <a:solidFill>
              <a:schemeClr val="accent3">
                <a:lumMod val="60000"/>
                <a:lumOff val="40000"/>
              </a:schemeClr>
            </a:solidFill>
            <a:ln w="25400" cap="flat" cmpd="sng" algn="ctr">
              <a:solidFill>
                <a:schemeClr val="accent3">
                  <a:lumMod val="60000"/>
                  <a:lumOff val="40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Rectangle 12"/>
            <p:cNvSpPr/>
            <p:nvPr/>
          </p:nvSpPr>
          <p:spPr>
            <a:xfrm>
              <a:off x="3635654" y="0"/>
              <a:ext cx="518795" cy="482600"/>
            </a:xfrm>
            <a:prstGeom prst="rect">
              <a:avLst/>
            </a:prstGeom>
            <a:solidFill>
              <a:schemeClr val="accent3">
                <a:lumMod val="75000"/>
              </a:schemeClr>
            </a:solidFill>
            <a:ln w="25400" cap="flat" cmpd="sng" algn="ctr">
              <a:solidFill>
                <a:schemeClr val="accent3">
                  <a:lumMod val="75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Rectangle 13"/>
            <p:cNvSpPr/>
            <p:nvPr/>
          </p:nvSpPr>
          <p:spPr>
            <a:xfrm>
              <a:off x="4147718" y="0"/>
              <a:ext cx="518795" cy="482600"/>
            </a:xfrm>
            <a:prstGeom prst="rect">
              <a:avLst/>
            </a:prstGeom>
            <a:solidFill>
              <a:schemeClr val="accent3">
                <a:lumMod val="60000"/>
                <a:lumOff val="40000"/>
              </a:schemeClr>
            </a:solidFill>
            <a:ln w="25400" cap="flat" cmpd="sng" algn="ctr">
              <a:solidFill>
                <a:schemeClr val="accent3">
                  <a:lumMod val="60000"/>
                  <a:lumOff val="40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Rectangle 14"/>
            <p:cNvSpPr/>
            <p:nvPr/>
          </p:nvSpPr>
          <p:spPr>
            <a:xfrm>
              <a:off x="4667098" y="0"/>
              <a:ext cx="518795" cy="482600"/>
            </a:xfrm>
            <a:prstGeom prst="rect">
              <a:avLst/>
            </a:prstGeom>
            <a:solidFill>
              <a:schemeClr val="accent3">
                <a:lumMod val="75000"/>
              </a:schemeClr>
            </a:solidFill>
            <a:ln w="25400" cap="flat" cmpd="sng" algn="ctr">
              <a:solidFill>
                <a:schemeClr val="accent3">
                  <a:lumMod val="75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Rectangle 15"/>
            <p:cNvSpPr/>
            <p:nvPr/>
          </p:nvSpPr>
          <p:spPr>
            <a:xfrm>
              <a:off x="5186477" y="0"/>
              <a:ext cx="518795" cy="482600"/>
            </a:xfrm>
            <a:prstGeom prst="rect">
              <a:avLst/>
            </a:prstGeom>
            <a:solidFill>
              <a:schemeClr val="accent3">
                <a:lumMod val="60000"/>
                <a:lumOff val="40000"/>
              </a:schemeClr>
            </a:solidFill>
            <a:ln w="25400" cap="flat" cmpd="sng" algn="ctr">
              <a:solidFill>
                <a:schemeClr val="accent3">
                  <a:lumMod val="60000"/>
                  <a:lumOff val="40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Rectangle 16"/>
            <p:cNvSpPr/>
            <p:nvPr/>
          </p:nvSpPr>
          <p:spPr>
            <a:xfrm>
              <a:off x="5705856" y="0"/>
              <a:ext cx="518795" cy="482600"/>
            </a:xfrm>
            <a:prstGeom prst="rect">
              <a:avLst/>
            </a:prstGeom>
            <a:solidFill>
              <a:schemeClr val="accent3">
                <a:lumMod val="75000"/>
              </a:schemeClr>
            </a:solidFill>
            <a:ln w="25400" cap="flat" cmpd="sng" algn="ctr">
              <a:solidFill>
                <a:schemeClr val="accent3">
                  <a:lumMod val="75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4" name="TextBox 3"/>
          <p:cNvSpPr txBox="1"/>
          <p:nvPr/>
        </p:nvSpPr>
        <p:spPr>
          <a:xfrm>
            <a:off x="1371600" y="4338697"/>
            <a:ext cx="7391400" cy="2062103"/>
          </a:xfrm>
          <a:prstGeom prst="rect">
            <a:avLst/>
          </a:prstGeom>
          <a:noFill/>
        </p:spPr>
        <p:txBody>
          <a:bodyPr wrap="square" rtlCol="0">
            <a:spAutoFit/>
          </a:bodyPr>
          <a:lstStyle/>
          <a:p>
            <a:r>
              <a:rPr lang="en-US" sz="3200" dirty="0" smtClean="0">
                <a:latin typeface="Franklin Gothic Demi" panose="020B0703020102020204" pitchFamily="34" charset="0"/>
              </a:rPr>
              <a:t>25 grams soy protein = </a:t>
            </a:r>
          </a:p>
          <a:p>
            <a:r>
              <a:rPr lang="en-US" sz="3200" dirty="0" smtClean="0">
                <a:latin typeface="Franklin Gothic Demi" panose="020B0703020102020204" pitchFamily="34" charset="0"/>
              </a:rPr>
              <a:t>	2.5 ounces soybeans, plain</a:t>
            </a:r>
          </a:p>
          <a:p>
            <a:r>
              <a:rPr lang="en-US" sz="3200" dirty="0" smtClean="0">
                <a:latin typeface="Franklin Gothic Demi" panose="020B0703020102020204" pitchFamily="34" charset="0"/>
              </a:rPr>
              <a:t> 	     or 10 ounces tofu, soft</a:t>
            </a:r>
          </a:p>
          <a:p>
            <a:r>
              <a:rPr lang="en-US" sz="3200" dirty="0">
                <a:latin typeface="Franklin Gothic Demi" panose="020B0703020102020204" pitchFamily="34" charset="0"/>
              </a:rPr>
              <a:t>	</a:t>
            </a:r>
            <a:r>
              <a:rPr lang="en-US" sz="3200" dirty="0" smtClean="0">
                <a:latin typeface="Franklin Gothic Demi" panose="020B0703020102020204" pitchFamily="34" charset="0"/>
              </a:rPr>
              <a:t> 	  or 3½ cups soy milk</a:t>
            </a:r>
            <a:endParaRPr lang="en-US" sz="3200" dirty="0">
              <a:latin typeface="Franklin Gothic Demi" panose="020B0703020102020204" pitchFamily="34" charset="0"/>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6766" y="6444318"/>
            <a:ext cx="1600200" cy="343170"/>
          </a:xfrm>
          <a:prstGeom prst="rect">
            <a:avLst/>
          </a:prstGeom>
        </p:spPr>
      </p:pic>
    </p:spTree>
    <p:extLst>
      <p:ext uri="{BB962C8B-B14F-4D97-AF65-F5344CB8AC3E}">
        <p14:creationId xmlns:p14="http://schemas.microsoft.com/office/powerpoint/2010/main" val="25154552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2976</TotalTime>
  <Words>1701</Words>
  <Application>Microsoft Office PowerPoint</Application>
  <PresentationFormat>On-screen Show (4:3)</PresentationFormat>
  <Paragraphs>265</Paragraphs>
  <Slides>19</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Franklin Gothic Demi</vt:lpstr>
      <vt:lpstr>Franklin Gothic Demi Cond</vt:lpstr>
      <vt:lpstr>Office Theme</vt:lpstr>
      <vt:lpstr>PowerPoint Presentation</vt:lpstr>
      <vt:lpstr>Which of these products  are made from soy?</vt:lpstr>
      <vt:lpstr>What is soy?</vt:lpstr>
      <vt:lpstr>Soy Products</vt:lpstr>
      <vt:lpstr>Soy Products</vt:lpstr>
      <vt:lpstr>Uses of Soy in Food</vt:lpstr>
      <vt:lpstr>Soy Nutrition</vt:lpstr>
      <vt:lpstr>Soy Health Benefits</vt:lpstr>
      <vt:lpstr>The FDA on Soy </vt:lpstr>
      <vt:lpstr>PowerPoint Presentation</vt:lpstr>
      <vt:lpstr>PowerPoint Presentation</vt:lpstr>
      <vt:lpstr>MyPlate Recommendations</vt:lpstr>
      <vt:lpstr>Role of Soy in Special Diets</vt:lpstr>
      <vt:lpstr>Preparing Soybeans</vt:lpstr>
      <vt:lpstr>Preparing Soybeans</vt:lpstr>
      <vt:lpstr>On the Menu: Soy</vt:lpstr>
      <vt:lpstr>Storing Soybeans</vt:lpstr>
      <vt:lpstr>Top 10 Reasons to Use soybeans</vt:lpstr>
      <vt:lpstr>Additional Information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Soybeans</dc:title>
  <dc:creator>Windows User</dc:creator>
  <cp:lastModifiedBy>Deborah Tanner</cp:lastModifiedBy>
  <cp:revision>221</cp:revision>
  <cp:lastPrinted>2016-01-24T15:54:20Z</cp:lastPrinted>
  <dcterms:created xsi:type="dcterms:W3CDTF">2015-07-20T18:58:45Z</dcterms:created>
  <dcterms:modified xsi:type="dcterms:W3CDTF">2016-01-24T15:54:50Z</dcterms:modified>
</cp:coreProperties>
</file>